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handoutMasterIdLst>
    <p:handoutMasterId r:id="rId31"/>
  </p:handoutMasterIdLst>
  <p:sldIdLst>
    <p:sldId id="519" r:id="rId2"/>
    <p:sldId id="440" r:id="rId3"/>
    <p:sldId id="543" r:id="rId4"/>
    <p:sldId id="520" r:id="rId5"/>
    <p:sldId id="537" r:id="rId6"/>
    <p:sldId id="522" r:id="rId7"/>
    <p:sldId id="544" r:id="rId8"/>
    <p:sldId id="521" r:id="rId9"/>
    <p:sldId id="523" r:id="rId10"/>
    <p:sldId id="533" r:id="rId11"/>
    <p:sldId id="525" r:id="rId12"/>
    <p:sldId id="517" r:id="rId13"/>
    <p:sldId id="526" r:id="rId14"/>
    <p:sldId id="541" r:id="rId15"/>
    <p:sldId id="545" r:id="rId16"/>
    <p:sldId id="518" r:id="rId17"/>
    <p:sldId id="528" r:id="rId18"/>
    <p:sldId id="529" r:id="rId19"/>
    <p:sldId id="534" r:id="rId20"/>
    <p:sldId id="535" r:id="rId21"/>
    <p:sldId id="547" r:id="rId22"/>
    <p:sldId id="548" r:id="rId23"/>
    <p:sldId id="549" r:id="rId24"/>
    <p:sldId id="546" r:id="rId25"/>
    <p:sldId id="538" r:id="rId26"/>
    <p:sldId id="550" r:id="rId27"/>
    <p:sldId id="551" r:id="rId28"/>
    <p:sldId id="55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A1C65B43-5588-40FF-861C-10B83F75972A}">
          <p14:sldIdLst>
            <p14:sldId id="519"/>
            <p14:sldId id="440"/>
            <p14:sldId id="543"/>
            <p14:sldId id="520"/>
            <p14:sldId id="537"/>
            <p14:sldId id="522"/>
            <p14:sldId id="544"/>
            <p14:sldId id="521"/>
            <p14:sldId id="523"/>
            <p14:sldId id="533"/>
            <p14:sldId id="525"/>
            <p14:sldId id="517"/>
            <p14:sldId id="526"/>
            <p14:sldId id="541"/>
            <p14:sldId id="545"/>
            <p14:sldId id="518"/>
            <p14:sldId id="528"/>
            <p14:sldId id="529"/>
            <p14:sldId id="534"/>
            <p14:sldId id="535"/>
            <p14:sldId id="547"/>
            <p14:sldId id="548"/>
            <p14:sldId id="549"/>
            <p14:sldId id="546"/>
            <p14:sldId id="538"/>
            <p14:sldId id="550"/>
            <p14:sldId id="551"/>
            <p14:sldId id="552"/>
          </p14:sldIdLst>
        </p14:section>
        <p14:section name="company overview" id="{69488865-4811-4AC7-B67D-0139348ACC91}">
          <p14:sldIdLst/>
        </p14:section>
        <p14:section name="market overview" id="{56F81B72-E0E9-4D63-94B9-6449FD1CC7A5}">
          <p14:sldIdLst/>
        </p14:section>
        <p14:section name="competitive analysis" id="{6507034F-5E0F-45C3-813F-47CF66582B9F}">
          <p14:sldIdLst/>
        </p14:section>
        <p14:section name="brand audit" id="{A046A41C-A728-47DD-93E5-426D503D44DD}">
          <p14:sldIdLst/>
        </p14:section>
        <p14:section name="roll out" id="{0EDFCFA8-4B06-428A-9658-2DF03855DA01}">
          <p14:sldIdLst/>
        </p14:section>
        <p14:section name="appendix" id="{0FDE8412-6E92-4DF9-918F-8397C7A41A39}">
          <p14:sldIdLst/>
        </p14:section>
        <p14:section name="company overview appendix" id="{69CDCA42-5AA4-4D32-B58D-FEA4B166BCB4}">
          <p14:sldIdLst/>
        </p14:section>
        <p14:section name="market overview appendix" id="{22D2DF8B-5D66-4515-AF67-A56727AC8BEF}">
          <p14:sldIdLst/>
        </p14:section>
        <p14:section name="competitive analysis appendix" id="{EBE9F5A4-81F7-4324-BAA5-2CE5D776E354}">
          <p14:sldIdLst/>
        </p14:section>
        <p14:section name="social media assessment appendix" id="{A94E4802-1646-450E-B533-92531156C325}">
          <p14:sldIdLst/>
        </p14:section>
        <p14:section name="rollout plan appendix" id="{3ED7B95E-AA14-4468-B298-1A5C3AF25E1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91C43"/>
    <a:srgbClr val="8B18E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7" autoAdjust="0"/>
    <p:restoredTop sz="95370" autoAdjust="0"/>
  </p:normalViewPr>
  <p:slideViewPr>
    <p:cSldViewPr>
      <p:cViewPr>
        <p:scale>
          <a:sx n="77" d="100"/>
          <a:sy n="77" d="100"/>
        </p:scale>
        <p:origin x="-1140" y="-72"/>
      </p:cViewPr>
      <p:guideLst>
        <p:guide orient="horz" pos="2638"/>
        <p:guide pos="5759"/>
      </p:guideLst>
    </p:cSldViewPr>
  </p:slideViewPr>
  <p:outlineViewPr>
    <p:cViewPr>
      <p:scale>
        <a:sx n="33" d="100"/>
        <a:sy n="33" d="100"/>
      </p:scale>
      <p:origin x="0" y="7632"/>
    </p:cViewPr>
  </p:outlineViewPr>
  <p:notesTextViewPr>
    <p:cViewPr>
      <p:scale>
        <a:sx n="1" d="1"/>
        <a:sy n="1" d="1"/>
      </p:scale>
      <p:origin x="0" y="0"/>
    </p:cViewPr>
  </p:notesTextViewPr>
  <p:sorterViewPr>
    <p:cViewPr>
      <p:scale>
        <a:sx n="80" d="100"/>
        <a:sy n="80" d="100"/>
      </p:scale>
      <p:origin x="0" y="9144"/>
    </p:cViewPr>
  </p:sorter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C88517-4A39-734D-9DBF-FA3F3A4864A8}"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796241D0-F863-DA44-9152-E44E519A24D4}">
      <dgm:prSet phldrT="[Text]"/>
      <dgm:spPr/>
      <dgm:t>
        <a:bodyPr/>
        <a:lstStyle/>
        <a:p>
          <a:r>
            <a:rPr lang="en-US" dirty="0" smtClean="0"/>
            <a:t>Player vs. Need</a:t>
          </a:r>
          <a:endParaRPr lang="en-US" dirty="0"/>
        </a:p>
      </dgm:t>
    </dgm:pt>
    <dgm:pt modelId="{9C532109-A008-AF49-BDBE-F5591C038B16}" type="parTrans" cxnId="{DE8D943A-2A11-234D-8C30-80001AFE8E36}">
      <dgm:prSet/>
      <dgm:spPr/>
      <dgm:t>
        <a:bodyPr/>
        <a:lstStyle/>
        <a:p>
          <a:endParaRPr lang="en-US"/>
        </a:p>
      </dgm:t>
    </dgm:pt>
    <dgm:pt modelId="{8AD4252C-9A7A-164A-9B16-3D0E510201FC}" type="sibTrans" cxnId="{DE8D943A-2A11-234D-8C30-80001AFE8E36}">
      <dgm:prSet/>
      <dgm:spPr/>
      <dgm:t>
        <a:bodyPr/>
        <a:lstStyle/>
        <a:p>
          <a:endParaRPr lang="en-US"/>
        </a:p>
      </dgm:t>
    </dgm:pt>
    <dgm:pt modelId="{B4361711-252C-1D4C-A5F8-938F53857A9F}">
      <dgm:prSet phldrT="[Text]" custT="1"/>
      <dgm:spPr/>
      <dgm:t>
        <a:bodyPr/>
        <a:lstStyle/>
        <a:p>
          <a:r>
            <a:rPr lang="en-US" sz="1600" dirty="0" smtClean="0"/>
            <a:t>Importance of Player Value and Importance of Team Need taken a random variables between 0 and 1</a:t>
          </a:r>
          <a:endParaRPr lang="en-US" sz="1600" dirty="0"/>
        </a:p>
      </dgm:t>
    </dgm:pt>
    <dgm:pt modelId="{035C6732-32DA-954E-BDDD-28D02D931618}" type="parTrans" cxnId="{80D3A533-7F87-334E-BD68-05578F4C705C}">
      <dgm:prSet/>
      <dgm:spPr/>
      <dgm:t>
        <a:bodyPr/>
        <a:lstStyle/>
        <a:p>
          <a:endParaRPr lang="en-US"/>
        </a:p>
      </dgm:t>
    </dgm:pt>
    <dgm:pt modelId="{A30D2A6B-0FC9-DB4F-8519-2AA256759C62}" type="sibTrans" cxnId="{80D3A533-7F87-334E-BD68-05578F4C705C}">
      <dgm:prSet/>
      <dgm:spPr/>
      <dgm:t>
        <a:bodyPr/>
        <a:lstStyle/>
        <a:p>
          <a:endParaRPr lang="en-US"/>
        </a:p>
      </dgm:t>
    </dgm:pt>
    <dgm:pt modelId="{C3287FE5-6249-0D45-B5F0-CB113DAC3581}">
      <dgm:prSet phldrT="[Text]"/>
      <dgm:spPr/>
      <dgm:t>
        <a:bodyPr/>
        <a:lstStyle/>
        <a:p>
          <a:r>
            <a:rPr lang="en-US" dirty="0" smtClean="0"/>
            <a:t>Maximizing Value</a:t>
          </a:r>
          <a:endParaRPr lang="en-US" dirty="0"/>
        </a:p>
      </dgm:t>
    </dgm:pt>
    <dgm:pt modelId="{F9CE9622-AB21-194B-A77D-37DB138146E2}" type="parTrans" cxnId="{69BB09A1-72B9-9841-978D-6CE5E7F667EB}">
      <dgm:prSet/>
      <dgm:spPr/>
      <dgm:t>
        <a:bodyPr/>
        <a:lstStyle/>
        <a:p>
          <a:endParaRPr lang="en-US"/>
        </a:p>
      </dgm:t>
    </dgm:pt>
    <dgm:pt modelId="{3F39B10A-F185-4442-837D-5526567FBC1F}" type="sibTrans" cxnId="{69BB09A1-72B9-9841-978D-6CE5E7F667EB}">
      <dgm:prSet/>
      <dgm:spPr/>
      <dgm:t>
        <a:bodyPr/>
        <a:lstStyle/>
        <a:p>
          <a:endParaRPr lang="en-US"/>
        </a:p>
      </dgm:t>
    </dgm:pt>
    <dgm:pt modelId="{A1248621-0F72-F143-BEBD-A625AA3DD7A2}">
      <dgm:prSet phldrT="[Text]" custT="1"/>
      <dgm:spPr/>
      <dgm:t>
        <a:bodyPr/>
        <a:lstStyle/>
        <a:p>
          <a:r>
            <a:rPr lang="en-US" sz="1600" dirty="0" smtClean="0"/>
            <a:t>Teams with more than once draft pick choose solely based on maximizing total value to team, with no regard for diversifying across positions </a:t>
          </a:r>
          <a:endParaRPr lang="en-US" sz="1600" dirty="0"/>
        </a:p>
      </dgm:t>
    </dgm:pt>
    <dgm:pt modelId="{74D5CCFC-FF8D-DE45-A835-FAF7375942D0}" type="parTrans" cxnId="{9958652F-81B7-BF48-80E9-094BF9AFB860}">
      <dgm:prSet/>
      <dgm:spPr/>
      <dgm:t>
        <a:bodyPr/>
        <a:lstStyle/>
        <a:p>
          <a:endParaRPr lang="en-US"/>
        </a:p>
      </dgm:t>
    </dgm:pt>
    <dgm:pt modelId="{8F3B2804-4CC7-8241-8EBC-8B7A180CC585}" type="sibTrans" cxnId="{9958652F-81B7-BF48-80E9-094BF9AFB860}">
      <dgm:prSet/>
      <dgm:spPr/>
      <dgm:t>
        <a:bodyPr/>
        <a:lstStyle/>
        <a:p>
          <a:endParaRPr lang="en-US"/>
        </a:p>
      </dgm:t>
    </dgm:pt>
    <dgm:pt modelId="{FB124B32-4B81-584B-B22E-AD61385EE13F}">
      <dgm:prSet phldrT="[Text]"/>
      <dgm:spPr/>
      <dgm:t>
        <a:bodyPr/>
        <a:lstStyle/>
        <a:p>
          <a:r>
            <a:rPr lang="en-US" dirty="0" smtClean="0"/>
            <a:t>Limited Players</a:t>
          </a:r>
          <a:endParaRPr lang="en-US" dirty="0"/>
        </a:p>
      </dgm:t>
    </dgm:pt>
    <dgm:pt modelId="{91EA1B2F-8332-6F45-AA5B-C1B38DE92D9D}" type="parTrans" cxnId="{15DFB4A9-7F45-254D-AE61-377B2B429BF7}">
      <dgm:prSet/>
      <dgm:spPr/>
      <dgm:t>
        <a:bodyPr/>
        <a:lstStyle/>
        <a:p>
          <a:endParaRPr lang="en-US"/>
        </a:p>
      </dgm:t>
    </dgm:pt>
    <dgm:pt modelId="{CCCA800F-F56A-A141-8C14-ECE3A365E16D}" type="sibTrans" cxnId="{15DFB4A9-7F45-254D-AE61-377B2B429BF7}">
      <dgm:prSet/>
      <dgm:spPr/>
      <dgm:t>
        <a:bodyPr/>
        <a:lstStyle/>
        <a:p>
          <a:endParaRPr lang="en-US"/>
        </a:p>
      </dgm:t>
    </dgm:pt>
    <dgm:pt modelId="{0EA5EB72-0F91-A445-A675-DB1D3E63E226}">
      <dgm:prSet phldrT="[Text]" custT="1"/>
      <dgm:spPr/>
      <dgm:t>
        <a:bodyPr/>
        <a:lstStyle/>
        <a:p>
          <a:r>
            <a:rPr lang="en-US" sz="1600" dirty="0" smtClean="0"/>
            <a:t>Limited number of players in draft to top 68 players</a:t>
          </a:r>
          <a:endParaRPr lang="en-US" sz="1600" dirty="0"/>
        </a:p>
      </dgm:t>
    </dgm:pt>
    <dgm:pt modelId="{879D17D3-6EC0-0F45-9A06-F7C2CC7EFF94}" type="parTrans" cxnId="{1373D7A7-6FEC-AE44-BEBB-D18CC317E4B3}">
      <dgm:prSet/>
      <dgm:spPr/>
      <dgm:t>
        <a:bodyPr/>
        <a:lstStyle/>
        <a:p>
          <a:endParaRPr lang="en-US"/>
        </a:p>
      </dgm:t>
    </dgm:pt>
    <dgm:pt modelId="{AFB3AD0D-EEA9-2042-8683-1F4CC3D6BEB4}" type="sibTrans" cxnId="{1373D7A7-6FEC-AE44-BEBB-D18CC317E4B3}">
      <dgm:prSet/>
      <dgm:spPr/>
      <dgm:t>
        <a:bodyPr/>
        <a:lstStyle/>
        <a:p>
          <a:endParaRPr lang="en-US"/>
        </a:p>
      </dgm:t>
    </dgm:pt>
    <dgm:pt modelId="{2F561E53-7C28-AD4B-973C-876FA7C41131}">
      <dgm:prSet/>
      <dgm:spPr/>
      <dgm:t>
        <a:bodyPr/>
        <a:lstStyle/>
        <a:p>
          <a:r>
            <a:rPr lang="en-US" dirty="0" smtClean="0"/>
            <a:t>Fixed Order</a:t>
          </a:r>
          <a:endParaRPr lang="en-US" dirty="0"/>
        </a:p>
      </dgm:t>
    </dgm:pt>
    <dgm:pt modelId="{FE504DCC-2F67-7343-98BF-5C3C88A9F3D4}" type="parTrans" cxnId="{DE522361-A28A-3343-B887-D2FECEF9AB88}">
      <dgm:prSet/>
      <dgm:spPr/>
      <dgm:t>
        <a:bodyPr/>
        <a:lstStyle/>
        <a:p>
          <a:endParaRPr lang="en-US"/>
        </a:p>
      </dgm:t>
    </dgm:pt>
    <dgm:pt modelId="{4B24E038-FF91-EE4D-9EFA-7A36199DAA79}" type="sibTrans" cxnId="{DE522361-A28A-3343-B887-D2FECEF9AB88}">
      <dgm:prSet/>
      <dgm:spPr/>
      <dgm:t>
        <a:bodyPr/>
        <a:lstStyle/>
        <a:p>
          <a:endParaRPr lang="en-US"/>
        </a:p>
      </dgm:t>
    </dgm:pt>
    <dgm:pt modelId="{6812EA62-3970-9648-A7CE-1886AEB36F8B}">
      <dgm:prSet custT="1"/>
      <dgm:spPr/>
      <dgm:t>
        <a:bodyPr/>
        <a:lstStyle/>
        <a:p>
          <a:r>
            <a:rPr lang="en-US" sz="1600" dirty="0" smtClean="0"/>
            <a:t>Assume fixed draft order excluding any trading of picks</a:t>
          </a:r>
          <a:endParaRPr lang="en-US" sz="1600" dirty="0"/>
        </a:p>
      </dgm:t>
    </dgm:pt>
    <dgm:pt modelId="{584545EB-EAD2-1642-81AA-AA9EE5101EF4}" type="parTrans" cxnId="{83A21EE3-55AD-6B46-A460-91804FAA3709}">
      <dgm:prSet/>
      <dgm:spPr/>
      <dgm:t>
        <a:bodyPr/>
        <a:lstStyle/>
        <a:p>
          <a:endParaRPr lang="en-US"/>
        </a:p>
      </dgm:t>
    </dgm:pt>
    <dgm:pt modelId="{456B6756-5ABA-A042-813C-1A6722AA653A}" type="sibTrans" cxnId="{83A21EE3-55AD-6B46-A460-91804FAA3709}">
      <dgm:prSet/>
      <dgm:spPr/>
      <dgm:t>
        <a:bodyPr/>
        <a:lstStyle/>
        <a:p>
          <a:endParaRPr lang="en-US"/>
        </a:p>
      </dgm:t>
    </dgm:pt>
    <dgm:pt modelId="{61413BDC-418D-6C46-BA8D-8EC446D1C89F}">
      <dgm:prSet/>
      <dgm:spPr/>
      <dgm:t>
        <a:bodyPr/>
        <a:lstStyle/>
        <a:p>
          <a:r>
            <a:rPr lang="en-US" dirty="0" smtClean="0"/>
            <a:t>1</a:t>
          </a:r>
          <a:r>
            <a:rPr lang="en-US" baseline="30000" dirty="0" smtClean="0"/>
            <a:t>st</a:t>
          </a:r>
          <a:r>
            <a:rPr lang="en-US" dirty="0" smtClean="0"/>
            <a:t>  Round Only</a:t>
          </a:r>
        </a:p>
      </dgm:t>
    </dgm:pt>
    <dgm:pt modelId="{D2B12B58-BA3A-2244-8ADB-0FDCE1A307C1}" type="parTrans" cxnId="{F1BCB2F4-B5F0-B447-8B56-A0382C311EF2}">
      <dgm:prSet/>
      <dgm:spPr/>
      <dgm:t>
        <a:bodyPr/>
        <a:lstStyle/>
        <a:p>
          <a:endParaRPr lang="en-US"/>
        </a:p>
      </dgm:t>
    </dgm:pt>
    <dgm:pt modelId="{C58FFD3A-1054-6745-B9F6-CBC54E8D133C}" type="sibTrans" cxnId="{F1BCB2F4-B5F0-B447-8B56-A0382C311EF2}">
      <dgm:prSet/>
      <dgm:spPr/>
      <dgm:t>
        <a:bodyPr/>
        <a:lstStyle/>
        <a:p>
          <a:endParaRPr lang="en-US"/>
        </a:p>
      </dgm:t>
    </dgm:pt>
    <dgm:pt modelId="{F52BFBD7-8078-C845-81C7-E6434BF88655}">
      <dgm:prSet custT="1"/>
      <dgm:spPr/>
      <dgm:t>
        <a:bodyPr/>
        <a:lstStyle/>
        <a:p>
          <a:r>
            <a:rPr lang="en-US" sz="1600" dirty="0" smtClean="0"/>
            <a:t>Only modeling first round draft</a:t>
          </a:r>
        </a:p>
      </dgm:t>
    </dgm:pt>
    <dgm:pt modelId="{E2C6E74A-AEAC-E24E-A914-02CC376311B2}" type="parTrans" cxnId="{B9BAC138-4396-A74D-B6F4-DA404871A099}">
      <dgm:prSet/>
      <dgm:spPr/>
      <dgm:t>
        <a:bodyPr/>
        <a:lstStyle/>
        <a:p>
          <a:endParaRPr lang="en-US"/>
        </a:p>
      </dgm:t>
    </dgm:pt>
    <dgm:pt modelId="{F46A413D-48C0-374F-861F-61E32A518822}" type="sibTrans" cxnId="{B9BAC138-4396-A74D-B6F4-DA404871A099}">
      <dgm:prSet/>
      <dgm:spPr/>
      <dgm:t>
        <a:bodyPr/>
        <a:lstStyle/>
        <a:p>
          <a:endParaRPr lang="en-US"/>
        </a:p>
      </dgm:t>
    </dgm:pt>
    <dgm:pt modelId="{9A97ADF7-BCC4-5243-924A-EAD53D7C73D0}" type="pres">
      <dgm:prSet presAssocID="{11C88517-4A39-734D-9DBF-FA3F3A4864A8}" presName="Name0" presStyleCnt="0">
        <dgm:presLayoutVars>
          <dgm:dir/>
          <dgm:animLvl val="lvl"/>
          <dgm:resizeHandles val="exact"/>
        </dgm:presLayoutVars>
      </dgm:prSet>
      <dgm:spPr/>
      <dgm:t>
        <a:bodyPr/>
        <a:lstStyle/>
        <a:p>
          <a:endParaRPr lang="en-US"/>
        </a:p>
      </dgm:t>
    </dgm:pt>
    <dgm:pt modelId="{F123189A-06C1-4445-B221-4DC38CDD79CE}" type="pres">
      <dgm:prSet presAssocID="{796241D0-F863-DA44-9152-E44E519A24D4}" presName="linNode" presStyleCnt="0"/>
      <dgm:spPr/>
    </dgm:pt>
    <dgm:pt modelId="{AB502402-C466-A349-892D-7386D4DAA69F}" type="pres">
      <dgm:prSet presAssocID="{796241D0-F863-DA44-9152-E44E519A24D4}" presName="parentText" presStyleLbl="node1" presStyleIdx="0" presStyleCnt="5">
        <dgm:presLayoutVars>
          <dgm:chMax val="1"/>
          <dgm:bulletEnabled val="1"/>
        </dgm:presLayoutVars>
      </dgm:prSet>
      <dgm:spPr/>
      <dgm:t>
        <a:bodyPr/>
        <a:lstStyle/>
        <a:p>
          <a:endParaRPr lang="en-US"/>
        </a:p>
      </dgm:t>
    </dgm:pt>
    <dgm:pt modelId="{17352D9F-55BA-AC4A-9379-0F638919B602}" type="pres">
      <dgm:prSet presAssocID="{796241D0-F863-DA44-9152-E44E519A24D4}" presName="descendantText" presStyleLbl="alignAccFollowNode1" presStyleIdx="0" presStyleCnt="5">
        <dgm:presLayoutVars>
          <dgm:bulletEnabled val="1"/>
        </dgm:presLayoutVars>
      </dgm:prSet>
      <dgm:spPr/>
      <dgm:t>
        <a:bodyPr/>
        <a:lstStyle/>
        <a:p>
          <a:endParaRPr lang="en-US"/>
        </a:p>
      </dgm:t>
    </dgm:pt>
    <dgm:pt modelId="{C78BE843-9AFA-6C4E-ABD4-1F8F6FA93786}" type="pres">
      <dgm:prSet presAssocID="{8AD4252C-9A7A-164A-9B16-3D0E510201FC}" presName="sp" presStyleCnt="0"/>
      <dgm:spPr/>
    </dgm:pt>
    <dgm:pt modelId="{47C0A008-DC7B-8343-AE96-32ACF4E3968E}" type="pres">
      <dgm:prSet presAssocID="{C3287FE5-6249-0D45-B5F0-CB113DAC3581}" presName="linNode" presStyleCnt="0"/>
      <dgm:spPr/>
    </dgm:pt>
    <dgm:pt modelId="{1DED6F0C-D2EA-4746-B7DB-F5FE58679EA3}" type="pres">
      <dgm:prSet presAssocID="{C3287FE5-6249-0D45-B5F0-CB113DAC3581}" presName="parentText" presStyleLbl="node1" presStyleIdx="1" presStyleCnt="5">
        <dgm:presLayoutVars>
          <dgm:chMax val="1"/>
          <dgm:bulletEnabled val="1"/>
        </dgm:presLayoutVars>
      </dgm:prSet>
      <dgm:spPr/>
      <dgm:t>
        <a:bodyPr/>
        <a:lstStyle/>
        <a:p>
          <a:endParaRPr lang="en-US"/>
        </a:p>
      </dgm:t>
    </dgm:pt>
    <dgm:pt modelId="{9D034A9D-91FA-924D-9914-05E34105DE7E}" type="pres">
      <dgm:prSet presAssocID="{C3287FE5-6249-0D45-B5F0-CB113DAC3581}" presName="descendantText" presStyleLbl="alignAccFollowNode1" presStyleIdx="1" presStyleCnt="5">
        <dgm:presLayoutVars>
          <dgm:bulletEnabled val="1"/>
        </dgm:presLayoutVars>
      </dgm:prSet>
      <dgm:spPr/>
      <dgm:t>
        <a:bodyPr/>
        <a:lstStyle/>
        <a:p>
          <a:endParaRPr lang="en-US"/>
        </a:p>
      </dgm:t>
    </dgm:pt>
    <dgm:pt modelId="{E9555B29-67A6-8540-923A-8B2E553EBC20}" type="pres">
      <dgm:prSet presAssocID="{3F39B10A-F185-4442-837D-5526567FBC1F}" presName="sp" presStyleCnt="0"/>
      <dgm:spPr/>
    </dgm:pt>
    <dgm:pt modelId="{9E14186B-603D-0742-AC3C-A11673F4D23D}" type="pres">
      <dgm:prSet presAssocID="{FB124B32-4B81-584B-B22E-AD61385EE13F}" presName="linNode" presStyleCnt="0"/>
      <dgm:spPr/>
    </dgm:pt>
    <dgm:pt modelId="{8CA18942-F860-7748-8618-3EE681464307}" type="pres">
      <dgm:prSet presAssocID="{FB124B32-4B81-584B-B22E-AD61385EE13F}" presName="parentText" presStyleLbl="node1" presStyleIdx="2" presStyleCnt="5">
        <dgm:presLayoutVars>
          <dgm:chMax val="1"/>
          <dgm:bulletEnabled val="1"/>
        </dgm:presLayoutVars>
      </dgm:prSet>
      <dgm:spPr/>
      <dgm:t>
        <a:bodyPr/>
        <a:lstStyle/>
        <a:p>
          <a:endParaRPr lang="en-US"/>
        </a:p>
      </dgm:t>
    </dgm:pt>
    <dgm:pt modelId="{EA775109-E2D9-D94F-84AC-5682F1B0C41C}" type="pres">
      <dgm:prSet presAssocID="{FB124B32-4B81-584B-B22E-AD61385EE13F}" presName="descendantText" presStyleLbl="alignAccFollowNode1" presStyleIdx="2" presStyleCnt="5">
        <dgm:presLayoutVars>
          <dgm:bulletEnabled val="1"/>
        </dgm:presLayoutVars>
      </dgm:prSet>
      <dgm:spPr/>
      <dgm:t>
        <a:bodyPr/>
        <a:lstStyle/>
        <a:p>
          <a:endParaRPr lang="en-US"/>
        </a:p>
      </dgm:t>
    </dgm:pt>
    <dgm:pt modelId="{C30469BD-1735-2446-9071-E98E84D6E818}" type="pres">
      <dgm:prSet presAssocID="{CCCA800F-F56A-A141-8C14-ECE3A365E16D}" presName="sp" presStyleCnt="0"/>
      <dgm:spPr/>
    </dgm:pt>
    <dgm:pt modelId="{65170C68-607B-E04D-8AE9-4126C1E60EDE}" type="pres">
      <dgm:prSet presAssocID="{2F561E53-7C28-AD4B-973C-876FA7C41131}" presName="linNode" presStyleCnt="0"/>
      <dgm:spPr/>
    </dgm:pt>
    <dgm:pt modelId="{266E6954-8A74-8448-B1D0-BB8F15374453}" type="pres">
      <dgm:prSet presAssocID="{2F561E53-7C28-AD4B-973C-876FA7C41131}" presName="parentText" presStyleLbl="node1" presStyleIdx="3" presStyleCnt="5">
        <dgm:presLayoutVars>
          <dgm:chMax val="1"/>
          <dgm:bulletEnabled val="1"/>
        </dgm:presLayoutVars>
      </dgm:prSet>
      <dgm:spPr/>
      <dgm:t>
        <a:bodyPr/>
        <a:lstStyle/>
        <a:p>
          <a:endParaRPr lang="en-US"/>
        </a:p>
      </dgm:t>
    </dgm:pt>
    <dgm:pt modelId="{3CCD5FB6-7209-1D43-BD8D-7EDB53B24D05}" type="pres">
      <dgm:prSet presAssocID="{2F561E53-7C28-AD4B-973C-876FA7C41131}" presName="descendantText" presStyleLbl="alignAccFollowNode1" presStyleIdx="3" presStyleCnt="5">
        <dgm:presLayoutVars>
          <dgm:bulletEnabled val="1"/>
        </dgm:presLayoutVars>
      </dgm:prSet>
      <dgm:spPr/>
      <dgm:t>
        <a:bodyPr/>
        <a:lstStyle/>
        <a:p>
          <a:endParaRPr lang="en-US"/>
        </a:p>
      </dgm:t>
    </dgm:pt>
    <dgm:pt modelId="{A0E5551D-0435-CC43-A3D0-86BF963AA762}" type="pres">
      <dgm:prSet presAssocID="{4B24E038-FF91-EE4D-9EFA-7A36199DAA79}" presName="sp" presStyleCnt="0"/>
      <dgm:spPr/>
    </dgm:pt>
    <dgm:pt modelId="{C41BF584-605A-3444-A610-88A5C6754CB7}" type="pres">
      <dgm:prSet presAssocID="{61413BDC-418D-6C46-BA8D-8EC446D1C89F}" presName="linNode" presStyleCnt="0"/>
      <dgm:spPr/>
    </dgm:pt>
    <dgm:pt modelId="{B03E25E4-8988-CF4C-AF2F-DDDFCA4BCDC1}" type="pres">
      <dgm:prSet presAssocID="{61413BDC-418D-6C46-BA8D-8EC446D1C89F}" presName="parentText" presStyleLbl="node1" presStyleIdx="4" presStyleCnt="5">
        <dgm:presLayoutVars>
          <dgm:chMax val="1"/>
          <dgm:bulletEnabled val="1"/>
        </dgm:presLayoutVars>
      </dgm:prSet>
      <dgm:spPr/>
      <dgm:t>
        <a:bodyPr/>
        <a:lstStyle/>
        <a:p>
          <a:endParaRPr lang="en-US"/>
        </a:p>
      </dgm:t>
    </dgm:pt>
    <dgm:pt modelId="{32C78900-10EE-0D40-80FC-6E7383AE6B07}" type="pres">
      <dgm:prSet presAssocID="{61413BDC-418D-6C46-BA8D-8EC446D1C89F}" presName="descendantText" presStyleLbl="alignAccFollowNode1" presStyleIdx="4" presStyleCnt="5">
        <dgm:presLayoutVars>
          <dgm:bulletEnabled val="1"/>
        </dgm:presLayoutVars>
      </dgm:prSet>
      <dgm:spPr/>
      <dgm:t>
        <a:bodyPr/>
        <a:lstStyle/>
        <a:p>
          <a:endParaRPr lang="en-US"/>
        </a:p>
      </dgm:t>
    </dgm:pt>
  </dgm:ptLst>
  <dgm:cxnLst>
    <dgm:cxn modelId="{691A802C-79C1-F84A-A3C9-93DC524E1730}" type="presOf" srcId="{A1248621-0F72-F143-BEBD-A625AA3DD7A2}" destId="{9D034A9D-91FA-924D-9914-05E34105DE7E}" srcOrd="0" destOrd="0" presId="urn:microsoft.com/office/officeart/2005/8/layout/vList5"/>
    <dgm:cxn modelId="{FBCBCBB0-E6B6-3842-946F-8338A831A708}" type="presOf" srcId="{C3287FE5-6249-0D45-B5F0-CB113DAC3581}" destId="{1DED6F0C-D2EA-4746-B7DB-F5FE58679EA3}" srcOrd="0" destOrd="0" presId="urn:microsoft.com/office/officeart/2005/8/layout/vList5"/>
    <dgm:cxn modelId="{F1BCB2F4-B5F0-B447-8B56-A0382C311EF2}" srcId="{11C88517-4A39-734D-9DBF-FA3F3A4864A8}" destId="{61413BDC-418D-6C46-BA8D-8EC446D1C89F}" srcOrd="4" destOrd="0" parTransId="{D2B12B58-BA3A-2244-8ADB-0FDCE1A307C1}" sibTransId="{C58FFD3A-1054-6745-B9F6-CBC54E8D133C}"/>
    <dgm:cxn modelId="{E4902C4C-D644-7347-BB12-8EFAEF8FCFA1}" type="presOf" srcId="{0EA5EB72-0F91-A445-A675-DB1D3E63E226}" destId="{EA775109-E2D9-D94F-84AC-5682F1B0C41C}" srcOrd="0" destOrd="0" presId="urn:microsoft.com/office/officeart/2005/8/layout/vList5"/>
    <dgm:cxn modelId="{80D3A533-7F87-334E-BD68-05578F4C705C}" srcId="{796241D0-F863-DA44-9152-E44E519A24D4}" destId="{B4361711-252C-1D4C-A5F8-938F53857A9F}" srcOrd="0" destOrd="0" parTransId="{035C6732-32DA-954E-BDDD-28D02D931618}" sibTransId="{A30D2A6B-0FC9-DB4F-8519-2AA256759C62}"/>
    <dgm:cxn modelId="{62E6787A-11B8-5C4E-AF56-BEBA9F401E81}" type="presOf" srcId="{11C88517-4A39-734D-9DBF-FA3F3A4864A8}" destId="{9A97ADF7-BCC4-5243-924A-EAD53D7C73D0}" srcOrd="0" destOrd="0" presId="urn:microsoft.com/office/officeart/2005/8/layout/vList5"/>
    <dgm:cxn modelId="{F54ED7B4-C69A-F040-9E34-7EC95656BD7E}" type="presOf" srcId="{B4361711-252C-1D4C-A5F8-938F53857A9F}" destId="{17352D9F-55BA-AC4A-9379-0F638919B602}" srcOrd="0" destOrd="0" presId="urn:microsoft.com/office/officeart/2005/8/layout/vList5"/>
    <dgm:cxn modelId="{83A21EE3-55AD-6B46-A460-91804FAA3709}" srcId="{2F561E53-7C28-AD4B-973C-876FA7C41131}" destId="{6812EA62-3970-9648-A7CE-1886AEB36F8B}" srcOrd="0" destOrd="0" parTransId="{584545EB-EAD2-1642-81AA-AA9EE5101EF4}" sibTransId="{456B6756-5ABA-A042-813C-1A6722AA653A}"/>
    <dgm:cxn modelId="{DE522361-A28A-3343-B887-D2FECEF9AB88}" srcId="{11C88517-4A39-734D-9DBF-FA3F3A4864A8}" destId="{2F561E53-7C28-AD4B-973C-876FA7C41131}" srcOrd="3" destOrd="0" parTransId="{FE504DCC-2F67-7343-98BF-5C3C88A9F3D4}" sibTransId="{4B24E038-FF91-EE4D-9EFA-7A36199DAA79}"/>
    <dgm:cxn modelId="{69BB09A1-72B9-9841-978D-6CE5E7F667EB}" srcId="{11C88517-4A39-734D-9DBF-FA3F3A4864A8}" destId="{C3287FE5-6249-0D45-B5F0-CB113DAC3581}" srcOrd="1" destOrd="0" parTransId="{F9CE9622-AB21-194B-A77D-37DB138146E2}" sibTransId="{3F39B10A-F185-4442-837D-5526567FBC1F}"/>
    <dgm:cxn modelId="{11A25B28-550F-CA41-8C8B-9C8C30FFB537}" type="presOf" srcId="{6812EA62-3970-9648-A7CE-1886AEB36F8B}" destId="{3CCD5FB6-7209-1D43-BD8D-7EDB53B24D05}" srcOrd="0" destOrd="0" presId="urn:microsoft.com/office/officeart/2005/8/layout/vList5"/>
    <dgm:cxn modelId="{A8FE0681-1F8C-504B-A149-83F56D7FDADA}" type="presOf" srcId="{F52BFBD7-8078-C845-81C7-E6434BF88655}" destId="{32C78900-10EE-0D40-80FC-6E7383AE6B07}" srcOrd="0" destOrd="0" presId="urn:microsoft.com/office/officeart/2005/8/layout/vList5"/>
    <dgm:cxn modelId="{262E8D4A-48C1-CE48-A140-F061C1DE22C2}" type="presOf" srcId="{FB124B32-4B81-584B-B22E-AD61385EE13F}" destId="{8CA18942-F860-7748-8618-3EE681464307}" srcOrd="0" destOrd="0" presId="urn:microsoft.com/office/officeart/2005/8/layout/vList5"/>
    <dgm:cxn modelId="{9958652F-81B7-BF48-80E9-094BF9AFB860}" srcId="{C3287FE5-6249-0D45-B5F0-CB113DAC3581}" destId="{A1248621-0F72-F143-BEBD-A625AA3DD7A2}" srcOrd="0" destOrd="0" parTransId="{74D5CCFC-FF8D-DE45-A835-FAF7375942D0}" sibTransId="{8F3B2804-4CC7-8241-8EBC-8B7A180CC585}"/>
    <dgm:cxn modelId="{03CEDA1F-97AA-DA42-9DD2-3ADA0E5DBDB7}" type="presOf" srcId="{796241D0-F863-DA44-9152-E44E519A24D4}" destId="{AB502402-C466-A349-892D-7386D4DAA69F}" srcOrd="0" destOrd="0" presId="urn:microsoft.com/office/officeart/2005/8/layout/vList5"/>
    <dgm:cxn modelId="{B9BAC138-4396-A74D-B6F4-DA404871A099}" srcId="{61413BDC-418D-6C46-BA8D-8EC446D1C89F}" destId="{F52BFBD7-8078-C845-81C7-E6434BF88655}" srcOrd="0" destOrd="0" parTransId="{E2C6E74A-AEAC-E24E-A914-02CC376311B2}" sibTransId="{F46A413D-48C0-374F-861F-61E32A518822}"/>
    <dgm:cxn modelId="{D4E8C9D5-59FB-6642-A84C-19FD79D3F956}" type="presOf" srcId="{2F561E53-7C28-AD4B-973C-876FA7C41131}" destId="{266E6954-8A74-8448-B1D0-BB8F15374453}" srcOrd="0" destOrd="0" presId="urn:microsoft.com/office/officeart/2005/8/layout/vList5"/>
    <dgm:cxn modelId="{DE8D943A-2A11-234D-8C30-80001AFE8E36}" srcId="{11C88517-4A39-734D-9DBF-FA3F3A4864A8}" destId="{796241D0-F863-DA44-9152-E44E519A24D4}" srcOrd="0" destOrd="0" parTransId="{9C532109-A008-AF49-BDBE-F5591C038B16}" sibTransId="{8AD4252C-9A7A-164A-9B16-3D0E510201FC}"/>
    <dgm:cxn modelId="{8110F7E5-5424-4F4B-8B30-26162036F9CC}" type="presOf" srcId="{61413BDC-418D-6C46-BA8D-8EC446D1C89F}" destId="{B03E25E4-8988-CF4C-AF2F-DDDFCA4BCDC1}" srcOrd="0" destOrd="0" presId="urn:microsoft.com/office/officeart/2005/8/layout/vList5"/>
    <dgm:cxn modelId="{1373D7A7-6FEC-AE44-BEBB-D18CC317E4B3}" srcId="{FB124B32-4B81-584B-B22E-AD61385EE13F}" destId="{0EA5EB72-0F91-A445-A675-DB1D3E63E226}" srcOrd="0" destOrd="0" parTransId="{879D17D3-6EC0-0F45-9A06-F7C2CC7EFF94}" sibTransId="{AFB3AD0D-EEA9-2042-8683-1F4CC3D6BEB4}"/>
    <dgm:cxn modelId="{15DFB4A9-7F45-254D-AE61-377B2B429BF7}" srcId="{11C88517-4A39-734D-9DBF-FA3F3A4864A8}" destId="{FB124B32-4B81-584B-B22E-AD61385EE13F}" srcOrd="2" destOrd="0" parTransId="{91EA1B2F-8332-6F45-AA5B-C1B38DE92D9D}" sibTransId="{CCCA800F-F56A-A141-8C14-ECE3A365E16D}"/>
    <dgm:cxn modelId="{2F8E710B-3B54-E645-BD3E-5DFFAE116F82}" type="presParOf" srcId="{9A97ADF7-BCC4-5243-924A-EAD53D7C73D0}" destId="{F123189A-06C1-4445-B221-4DC38CDD79CE}" srcOrd="0" destOrd="0" presId="urn:microsoft.com/office/officeart/2005/8/layout/vList5"/>
    <dgm:cxn modelId="{26D94273-7F29-E744-9BEC-116DD8F4DE9E}" type="presParOf" srcId="{F123189A-06C1-4445-B221-4DC38CDD79CE}" destId="{AB502402-C466-A349-892D-7386D4DAA69F}" srcOrd="0" destOrd="0" presId="urn:microsoft.com/office/officeart/2005/8/layout/vList5"/>
    <dgm:cxn modelId="{011BEACD-E732-8042-94B3-479DDDAE11FC}" type="presParOf" srcId="{F123189A-06C1-4445-B221-4DC38CDD79CE}" destId="{17352D9F-55BA-AC4A-9379-0F638919B602}" srcOrd="1" destOrd="0" presId="urn:microsoft.com/office/officeart/2005/8/layout/vList5"/>
    <dgm:cxn modelId="{7EC57C39-441A-1948-9B55-F39293D601B8}" type="presParOf" srcId="{9A97ADF7-BCC4-5243-924A-EAD53D7C73D0}" destId="{C78BE843-9AFA-6C4E-ABD4-1F8F6FA93786}" srcOrd="1" destOrd="0" presId="urn:microsoft.com/office/officeart/2005/8/layout/vList5"/>
    <dgm:cxn modelId="{C47DC66C-FB92-494A-AF06-AB3C7A5F3A5C}" type="presParOf" srcId="{9A97ADF7-BCC4-5243-924A-EAD53D7C73D0}" destId="{47C0A008-DC7B-8343-AE96-32ACF4E3968E}" srcOrd="2" destOrd="0" presId="urn:microsoft.com/office/officeart/2005/8/layout/vList5"/>
    <dgm:cxn modelId="{2E89CB4A-12A8-3C41-B0F5-C51C31F72F20}" type="presParOf" srcId="{47C0A008-DC7B-8343-AE96-32ACF4E3968E}" destId="{1DED6F0C-D2EA-4746-B7DB-F5FE58679EA3}" srcOrd="0" destOrd="0" presId="urn:microsoft.com/office/officeart/2005/8/layout/vList5"/>
    <dgm:cxn modelId="{C53303ED-6052-1142-9F9A-9DB1615AA312}" type="presParOf" srcId="{47C0A008-DC7B-8343-AE96-32ACF4E3968E}" destId="{9D034A9D-91FA-924D-9914-05E34105DE7E}" srcOrd="1" destOrd="0" presId="urn:microsoft.com/office/officeart/2005/8/layout/vList5"/>
    <dgm:cxn modelId="{D74A4595-96C9-C64A-B653-5C13C5E2B0C4}" type="presParOf" srcId="{9A97ADF7-BCC4-5243-924A-EAD53D7C73D0}" destId="{E9555B29-67A6-8540-923A-8B2E553EBC20}" srcOrd="3" destOrd="0" presId="urn:microsoft.com/office/officeart/2005/8/layout/vList5"/>
    <dgm:cxn modelId="{F6A1872C-7173-A543-A557-0DD730A64755}" type="presParOf" srcId="{9A97ADF7-BCC4-5243-924A-EAD53D7C73D0}" destId="{9E14186B-603D-0742-AC3C-A11673F4D23D}" srcOrd="4" destOrd="0" presId="urn:microsoft.com/office/officeart/2005/8/layout/vList5"/>
    <dgm:cxn modelId="{2E40DA7A-67D2-5F42-80C3-23E92AFA3CD6}" type="presParOf" srcId="{9E14186B-603D-0742-AC3C-A11673F4D23D}" destId="{8CA18942-F860-7748-8618-3EE681464307}" srcOrd="0" destOrd="0" presId="urn:microsoft.com/office/officeart/2005/8/layout/vList5"/>
    <dgm:cxn modelId="{249CBE63-E318-F144-8A62-640FA508947B}" type="presParOf" srcId="{9E14186B-603D-0742-AC3C-A11673F4D23D}" destId="{EA775109-E2D9-D94F-84AC-5682F1B0C41C}" srcOrd="1" destOrd="0" presId="urn:microsoft.com/office/officeart/2005/8/layout/vList5"/>
    <dgm:cxn modelId="{68476BBA-6EF2-BB4B-BADF-51B231659328}" type="presParOf" srcId="{9A97ADF7-BCC4-5243-924A-EAD53D7C73D0}" destId="{C30469BD-1735-2446-9071-E98E84D6E818}" srcOrd="5" destOrd="0" presId="urn:microsoft.com/office/officeart/2005/8/layout/vList5"/>
    <dgm:cxn modelId="{E6332B21-CB1D-8F47-9912-0BA5C6F10AF7}" type="presParOf" srcId="{9A97ADF7-BCC4-5243-924A-EAD53D7C73D0}" destId="{65170C68-607B-E04D-8AE9-4126C1E60EDE}" srcOrd="6" destOrd="0" presId="urn:microsoft.com/office/officeart/2005/8/layout/vList5"/>
    <dgm:cxn modelId="{9832742F-4F4F-444B-AB98-9CD60C5E8F46}" type="presParOf" srcId="{65170C68-607B-E04D-8AE9-4126C1E60EDE}" destId="{266E6954-8A74-8448-B1D0-BB8F15374453}" srcOrd="0" destOrd="0" presId="urn:microsoft.com/office/officeart/2005/8/layout/vList5"/>
    <dgm:cxn modelId="{E745D4CB-5E56-8F4F-B4E8-3F9BADF0E2E4}" type="presParOf" srcId="{65170C68-607B-E04D-8AE9-4126C1E60EDE}" destId="{3CCD5FB6-7209-1D43-BD8D-7EDB53B24D05}" srcOrd="1" destOrd="0" presId="urn:microsoft.com/office/officeart/2005/8/layout/vList5"/>
    <dgm:cxn modelId="{58987E73-E3E6-144B-A120-54BC03CFCA39}" type="presParOf" srcId="{9A97ADF7-BCC4-5243-924A-EAD53D7C73D0}" destId="{A0E5551D-0435-CC43-A3D0-86BF963AA762}" srcOrd="7" destOrd="0" presId="urn:microsoft.com/office/officeart/2005/8/layout/vList5"/>
    <dgm:cxn modelId="{E6D28C83-9A80-5747-913C-DE3D02E46DC5}" type="presParOf" srcId="{9A97ADF7-BCC4-5243-924A-EAD53D7C73D0}" destId="{C41BF584-605A-3444-A610-88A5C6754CB7}" srcOrd="8" destOrd="0" presId="urn:microsoft.com/office/officeart/2005/8/layout/vList5"/>
    <dgm:cxn modelId="{74217BB4-FF06-9140-8D2B-24802F855B14}" type="presParOf" srcId="{C41BF584-605A-3444-A610-88A5C6754CB7}" destId="{B03E25E4-8988-CF4C-AF2F-DDDFCA4BCDC1}" srcOrd="0" destOrd="0" presId="urn:microsoft.com/office/officeart/2005/8/layout/vList5"/>
    <dgm:cxn modelId="{47F13901-CBDA-7041-94FE-16A21B5BD80E}" type="presParOf" srcId="{C41BF584-605A-3444-A610-88A5C6754CB7}" destId="{32C78900-10EE-0D40-80FC-6E7383AE6B0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352D9F-55BA-AC4A-9379-0F638919B602}">
      <dsp:nvSpPr>
        <dsp:cNvPr id="0" name=""/>
        <dsp:cNvSpPr/>
      </dsp:nvSpPr>
      <dsp:spPr>
        <a:xfrm rot="5400000">
          <a:off x="5527570" y="-2321852"/>
          <a:ext cx="711619" cy="5537299"/>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Importance of Player Value and Importance of Team Need taken a random variables between 0 and 1</a:t>
          </a:r>
          <a:endParaRPr lang="en-US" sz="1600" kern="1200" dirty="0"/>
        </a:p>
      </dsp:txBody>
      <dsp:txXfrm rot="-5400000">
        <a:off x="3114730" y="125726"/>
        <a:ext cx="5502561" cy="642143"/>
      </dsp:txXfrm>
    </dsp:sp>
    <dsp:sp modelId="{AB502402-C466-A349-892D-7386D4DAA69F}">
      <dsp:nvSpPr>
        <dsp:cNvPr id="0" name=""/>
        <dsp:cNvSpPr/>
      </dsp:nvSpPr>
      <dsp:spPr>
        <a:xfrm>
          <a:off x="0" y="2034"/>
          <a:ext cx="3114730" cy="88952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Player vs. Need</a:t>
          </a:r>
          <a:endParaRPr lang="en-US" sz="2800" kern="1200" dirty="0"/>
        </a:p>
      </dsp:txBody>
      <dsp:txXfrm>
        <a:off x="43423" y="45457"/>
        <a:ext cx="3027884" cy="802678"/>
      </dsp:txXfrm>
    </dsp:sp>
    <dsp:sp modelId="{9D034A9D-91FA-924D-9914-05E34105DE7E}">
      <dsp:nvSpPr>
        <dsp:cNvPr id="0" name=""/>
        <dsp:cNvSpPr/>
      </dsp:nvSpPr>
      <dsp:spPr>
        <a:xfrm rot="5400000">
          <a:off x="5527570" y="-1387852"/>
          <a:ext cx="711619" cy="5537299"/>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Teams with more than once draft pick choose solely based on maximizing total value to team, with no regard for diversifying across positions </a:t>
          </a:r>
          <a:endParaRPr lang="en-US" sz="1600" kern="1200" dirty="0"/>
        </a:p>
      </dsp:txBody>
      <dsp:txXfrm rot="-5400000">
        <a:off x="3114730" y="1059726"/>
        <a:ext cx="5502561" cy="642143"/>
      </dsp:txXfrm>
    </dsp:sp>
    <dsp:sp modelId="{1DED6F0C-D2EA-4746-B7DB-F5FE58679EA3}">
      <dsp:nvSpPr>
        <dsp:cNvPr id="0" name=""/>
        <dsp:cNvSpPr/>
      </dsp:nvSpPr>
      <dsp:spPr>
        <a:xfrm>
          <a:off x="0" y="936034"/>
          <a:ext cx="3114730" cy="88952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Maximizing Value</a:t>
          </a:r>
          <a:endParaRPr lang="en-US" sz="2800" kern="1200" dirty="0"/>
        </a:p>
      </dsp:txBody>
      <dsp:txXfrm>
        <a:off x="43423" y="979457"/>
        <a:ext cx="3027884" cy="802678"/>
      </dsp:txXfrm>
    </dsp:sp>
    <dsp:sp modelId="{EA775109-E2D9-D94F-84AC-5682F1B0C41C}">
      <dsp:nvSpPr>
        <dsp:cNvPr id="0" name=""/>
        <dsp:cNvSpPr/>
      </dsp:nvSpPr>
      <dsp:spPr>
        <a:xfrm rot="5400000">
          <a:off x="5527570" y="-453852"/>
          <a:ext cx="711619" cy="5537299"/>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Limited number of players in draft to top 68 players</a:t>
          </a:r>
          <a:endParaRPr lang="en-US" sz="1600" kern="1200" dirty="0"/>
        </a:p>
      </dsp:txBody>
      <dsp:txXfrm rot="-5400000">
        <a:off x="3114730" y="1993726"/>
        <a:ext cx="5502561" cy="642143"/>
      </dsp:txXfrm>
    </dsp:sp>
    <dsp:sp modelId="{8CA18942-F860-7748-8618-3EE681464307}">
      <dsp:nvSpPr>
        <dsp:cNvPr id="0" name=""/>
        <dsp:cNvSpPr/>
      </dsp:nvSpPr>
      <dsp:spPr>
        <a:xfrm>
          <a:off x="0" y="1870035"/>
          <a:ext cx="3114730" cy="88952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Limited Players</a:t>
          </a:r>
          <a:endParaRPr lang="en-US" sz="2800" kern="1200" dirty="0"/>
        </a:p>
      </dsp:txBody>
      <dsp:txXfrm>
        <a:off x="43423" y="1913458"/>
        <a:ext cx="3027884" cy="802678"/>
      </dsp:txXfrm>
    </dsp:sp>
    <dsp:sp modelId="{3CCD5FB6-7209-1D43-BD8D-7EDB53B24D05}">
      <dsp:nvSpPr>
        <dsp:cNvPr id="0" name=""/>
        <dsp:cNvSpPr/>
      </dsp:nvSpPr>
      <dsp:spPr>
        <a:xfrm rot="5400000">
          <a:off x="5527570" y="480148"/>
          <a:ext cx="711619" cy="5537299"/>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Assume fixed draft order excluding any trading of picks</a:t>
          </a:r>
          <a:endParaRPr lang="en-US" sz="1600" kern="1200" dirty="0"/>
        </a:p>
      </dsp:txBody>
      <dsp:txXfrm rot="-5400000">
        <a:off x="3114730" y="2927726"/>
        <a:ext cx="5502561" cy="642143"/>
      </dsp:txXfrm>
    </dsp:sp>
    <dsp:sp modelId="{266E6954-8A74-8448-B1D0-BB8F15374453}">
      <dsp:nvSpPr>
        <dsp:cNvPr id="0" name=""/>
        <dsp:cNvSpPr/>
      </dsp:nvSpPr>
      <dsp:spPr>
        <a:xfrm>
          <a:off x="0" y="2804035"/>
          <a:ext cx="3114730" cy="88952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Fixed Order</a:t>
          </a:r>
          <a:endParaRPr lang="en-US" sz="2800" kern="1200" dirty="0"/>
        </a:p>
      </dsp:txBody>
      <dsp:txXfrm>
        <a:off x="43423" y="2847458"/>
        <a:ext cx="3027884" cy="802678"/>
      </dsp:txXfrm>
    </dsp:sp>
    <dsp:sp modelId="{32C78900-10EE-0D40-80FC-6E7383AE6B07}">
      <dsp:nvSpPr>
        <dsp:cNvPr id="0" name=""/>
        <dsp:cNvSpPr/>
      </dsp:nvSpPr>
      <dsp:spPr>
        <a:xfrm rot="5400000">
          <a:off x="5527570" y="1414148"/>
          <a:ext cx="711619" cy="5537299"/>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Only modeling first round draft</a:t>
          </a:r>
        </a:p>
      </dsp:txBody>
      <dsp:txXfrm rot="-5400000">
        <a:off x="3114730" y="3861726"/>
        <a:ext cx="5502561" cy="642143"/>
      </dsp:txXfrm>
    </dsp:sp>
    <dsp:sp modelId="{B03E25E4-8988-CF4C-AF2F-DDDFCA4BCDC1}">
      <dsp:nvSpPr>
        <dsp:cNvPr id="0" name=""/>
        <dsp:cNvSpPr/>
      </dsp:nvSpPr>
      <dsp:spPr>
        <a:xfrm>
          <a:off x="0" y="3738036"/>
          <a:ext cx="3114730" cy="88952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1</a:t>
          </a:r>
          <a:r>
            <a:rPr lang="en-US" sz="2800" kern="1200" baseline="30000" dirty="0" smtClean="0"/>
            <a:t>st</a:t>
          </a:r>
          <a:r>
            <a:rPr lang="en-US" sz="2800" kern="1200" dirty="0" smtClean="0"/>
            <a:t>  Round Only</a:t>
          </a:r>
        </a:p>
      </dsp:txBody>
      <dsp:txXfrm>
        <a:off x="43423" y="3781459"/>
        <a:ext cx="3027884" cy="80267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EE9875-65E2-214B-9BD5-1C51F09EC37D}" type="datetimeFigureOut">
              <a:rPr lang="en-US" smtClean="0"/>
              <a:t>4/28/2014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147D621-90CC-CB4A-89FB-2F5B8D01B657}" type="slidenum">
              <a:rPr lang="en-US" smtClean="0"/>
              <a:t>‹#›</a:t>
            </a:fld>
            <a:endParaRPr lang="en-US" dirty="0"/>
          </a:p>
        </p:txBody>
      </p:sp>
    </p:spTree>
    <p:extLst>
      <p:ext uri="{BB962C8B-B14F-4D97-AF65-F5344CB8AC3E}">
        <p14:creationId xmlns:p14="http://schemas.microsoft.com/office/powerpoint/2010/main" val="1080251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293677-A1A8-42F0-9C38-569044F1C0E1}" type="datetimeFigureOut">
              <a:rPr lang="en-US" smtClean="0"/>
              <a:pPr/>
              <a:t>4/28/2014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F29E54-E909-4CE4-B817-052AC8557BF4}" type="slidenum">
              <a:rPr lang="en-US" smtClean="0"/>
              <a:pPr/>
              <a:t>‹#›</a:t>
            </a:fld>
            <a:endParaRPr lang="en-US" dirty="0"/>
          </a:p>
        </p:txBody>
      </p:sp>
    </p:spTree>
    <p:extLst>
      <p:ext uri="{BB962C8B-B14F-4D97-AF65-F5344CB8AC3E}">
        <p14:creationId xmlns:p14="http://schemas.microsoft.com/office/powerpoint/2010/main" val="1664684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ach team is given a position in the drafting order in reverse order relative to its record in the previous year, i.e., the last place team gets positioned first. From this position, the team can either select a player or trade their position to another team for other draft positions, a player or players, or any combination thereof. After each team has utilized its position in the drafting order, whether by trading it or selecting a player, a round would be complete</a:t>
            </a:r>
          </a:p>
          <a:p>
            <a:endParaRPr lang="en-US" dirty="0"/>
          </a:p>
        </p:txBody>
      </p:sp>
      <p:sp>
        <p:nvSpPr>
          <p:cNvPr id="4" name="Slide Number Placeholder 3"/>
          <p:cNvSpPr>
            <a:spLocks noGrp="1"/>
          </p:cNvSpPr>
          <p:nvPr>
            <p:ph type="sldNum" sz="quarter" idx="10"/>
          </p:nvPr>
        </p:nvSpPr>
        <p:spPr/>
        <p:txBody>
          <a:bodyPr/>
          <a:lstStyle/>
          <a:p>
            <a:fld id="{4AF29E54-E909-4CE4-B817-052AC8557BF4}" type="slidenum">
              <a:rPr lang="en-US" smtClean="0"/>
              <a:pPr/>
              <a:t>4</a:t>
            </a:fld>
            <a:endParaRPr lang="en-US" dirty="0"/>
          </a:p>
        </p:txBody>
      </p:sp>
    </p:spTree>
    <p:extLst>
      <p:ext uri="{BB962C8B-B14F-4D97-AF65-F5344CB8AC3E}">
        <p14:creationId xmlns:p14="http://schemas.microsoft.com/office/powerpoint/2010/main" val="3843419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Houston, </a:t>
            </a:r>
            <a:r>
              <a:rPr lang="en-US" dirty="0" err="1" smtClean="0"/>
              <a:t>st.</a:t>
            </a:r>
            <a:r>
              <a:rPr lang="en-US" dirty="0" smtClean="0"/>
              <a:t> </a:t>
            </a:r>
            <a:r>
              <a:rPr lang="en-US" dirty="0" err="1" smtClean="0"/>
              <a:t>louis</a:t>
            </a:r>
            <a:r>
              <a:rPr lang="en-US" dirty="0" smtClean="0"/>
              <a:t>, </a:t>
            </a:r>
          </a:p>
        </p:txBody>
      </p:sp>
      <p:sp>
        <p:nvSpPr>
          <p:cNvPr id="4" name="Slide Number Placeholder 3"/>
          <p:cNvSpPr>
            <a:spLocks noGrp="1"/>
          </p:cNvSpPr>
          <p:nvPr>
            <p:ph type="sldNum" sz="quarter" idx="10"/>
          </p:nvPr>
        </p:nvSpPr>
        <p:spPr/>
        <p:txBody>
          <a:bodyPr/>
          <a:lstStyle/>
          <a:p>
            <a:fld id="{4AF29E54-E909-4CE4-B817-052AC8557BF4}" type="slidenum">
              <a:rPr lang="en-US" smtClean="0"/>
              <a:pPr/>
              <a:t>23</a:t>
            </a:fld>
            <a:endParaRPr lang="en-US" dirty="0"/>
          </a:p>
        </p:txBody>
      </p:sp>
    </p:spTree>
    <p:extLst>
      <p:ext uri="{BB962C8B-B14F-4D97-AF65-F5344CB8AC3E}">
        <p14:creationId xmlns:p14="http://schemas.microsoft.com/office/powerpoint/2010/main" val="1721965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ach team is given a position in the drafting order in reverse order relative to its record in the previous year, i.e., the last place team gets positioned first. From this position, the team can either select a player or trade their position to another team for other draft positions, a player or players, or any combination thereof. After each team has utilized its position in the drafting order, whether by trading it or selecting a player, a round would be complete</a:t>
            </a:r>
          </a:p>
          <a:p>
            <a:endParaRPr lang="en-US" dirty="0"/>
          </a:p>
        </p:txBody>
      </p:sp>
      <p:sp>
        <p:nvSpPr>
          <p:cNvPr id="4" name="Slide Number Placeholder 3"/>
          <p:cNvSpPr>
            <a:spLocks noGrp="1"/>
          </p:cNvSpPr>
          <p:nvPr>
            <p:ph type="sldNum" sz="quarter" idx="10"/>
          </p:nvPr>
        </p:nvSpPr>
        <p:spPr/>
        <p:txBody>
          <a:bodyPr/>
          <a:lstStyle/>
          <a:p>
            <a:fld id="{4AF29E54-E909-4CE4-B817-052AC8557BF4}" type="slidenum">
              <a:rPr lang="en-US" smtClean="0"/>
              <a:pPr/>
              <a:t>5</a:t>
            </a:fld>
            <a:endParaRPr lang="en-US" dirty="0"/>
          </a:p>
        </p:txBody>
      </p:sp>
    </p:spTree>
    <p:extLst>
      <p:ext uri="{BB962C8B-B14F-4D97-AF65-F5344CB8AC3E}">
        <p14:creationId xmlns:p14="http://schemas.microsoft.com/office/powerpoint/2010/main" val="3843419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ach team is given a position in the drafting order in reverse order relative to its record in the previous year, i.e., the last place team gets positioned first. From this position, the team can either select a player or trade their position to another team for other draft positions, a player or players, or any combination thereof. After each team has utilized its position in the drafting order, whether by trading it or selecting a player, a round would be complete</a:t>
            </a:r>
          </a:p>
          <a:p>
            <a:endParaRPr lang="en-US" dirty="0"/>
          </a:p>
        </p:txBody>
      </p:sp>
      <p:sp>
        <p:nvSpPr>
          <p:cNvPr id="4" name="Slide Number Placeholder 3"/>
          <p:cNvSpPr>
            <a:spLocks noGrp="1"/>
          </p:cNvSpPr>
          <p:nvPr>
            <p:ph type="sldNum" sz="quarter" idx="10"/>
          </p:nvPr>
        </p:nvSpPr>
        <p:spPr/>
        <p:txBody>
          <a:bodyPr/>
          <a:lstStyle/>
          <a:p>
            <a:fld id="{4AF29E54-E909-4CE4-B817-052AC8557BF4}" type="slidenum">
              <a:rPr lang="en-US" smtClean="0"/>
              <a:pPr/>
              <a:t>8</a:t>
            </a:fld>
            <a:endParaRPr lang="en-US" dirty="0"/>
          </a:p>
        </p:txBody>
      </p:sp>
    </p:spTree>
    <p:extLst>
      <p:ext uri="{BB962C8B-B14F-4D97-AF65-F5344CB8AC3E}">
        <p14:creationId xmlns:p14="http://schemas.microsoft.com/office/powerpoint/2010/main" val="3843419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ach team is given a position in the drafting order in reverse order relative to its record in the previous year, i.e., the last place team gets positioned first. From this position, the team can either select a player or trade their position to another team for other draft positions, a player or players, or any combination thereof. After each team has utilized its position in the drafting order, whether by trading it or selecting a player, a round would be complete</a:t>
            </a:r>
          </a:p>
          <a:p>
            <a:endParaRPr lang="en-US" dirty="0"/>
          </a:p>
        </p:txBody>
      </p:sp>
      <p:sp>
        <p:nvSpPr>
          <p:cNvPr id="4" name="Slide Number Placeholder 3"/>
          <p:cNvSpPr>
            <a:spLocks noGrp="1"/>
          </p:cNvSpPr>
          <p:nvPr>
            <p:ph type="sldNum" sz="quarter" idx="10"/>
          </p:nvPr>
        </p:nvSpPr>
        <p:spPr/>
        <p:txBody>
          <a:bodyPr/>
          <a:lstStyle/>
          <a:p>
            <a:fld id="{4AF29E54-E909-4CE4-B817-052AC8557BF4}" type="slidenum">
              <a:rPr lang="en-US" smtClean="0"/>
              <a:pPr/>
              <a:t>9</a:t>
            </a:fld>
            <a:endParaRPr lang="en-US" dirty="0"/>
          </a:p>
        </p:txBody>
      </p:sp>
    </p:spTree>
    <p:extLst>
      <p:ext uri="{BB962C8B-B14F-4D97-AF65-F5344CB8AC3E}">
        <p14:creationId xmlns:p14="http://schemas.microsoft.com/office/powerpoint/2010/main" val="3843419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Houston, </a:t>
            </a:r>
            <a:r>
              <a:rPr lang="en-US" dirty="0" err="1" smtClean="0"/>
              <a:t>st.</a:t>
            </a:r>
            <a:r>
              <a:rPr lang="en-US" dirty="0" smtClean="0"/>
              <a:t> </a:t>
            </a:r>
            <a:r>
              <a:rPr lang="en-US" dirty="0" err="1" smtClean="0"/>
              <a:t>louis</a:t>
            </a:r>
            <a:r>
              <a:rPr lang="en-US" dirty="0" smtClean="0"/>
              <a:t>, </a:t>
            </a:r>
          </a:p>
        </p:txBody>
      </p:sp>
      <p:sp>
        <p:nvSpPr>
          <p:cNvPr id="4" name="Slide Number Placeholder 3"/>
          <p:cNvSpPr>
            <a:spLocks noGrp="1"/>
          </p:cNvSpPr>
          <p:nvPr>
            <p:ph type="sldNum" sz="quarter" idx="10"/>
          </p:nvPr>
        </p:nvSpPr>
        <p:spPr/>
        <p:txBody>
          <a:bodyPr/>
          <a:lstStyle/>
          <a:p>
            <a:fld id="{4AF29E54-E909-4CE4-B817-052AC8557BF4}" type="slidenum">
              <a:rPr lang="en-US" smtClean="0"/>
              <a:pPr/>
              <a:t>16</a:t>
            </a:fld>
            <a:endParaRPr lang="en-US" dirty="0"/>
          </a:p>
        </p:txBody>
      </p:sp>
    </p:spTree>
    <p:extLst>
      <p:ext uri="{BB962C8B-B14F-4D97-AF65-F5344CB8AC3E}">
        <p14:creationId xmlns:p14="http://schemas.microsoft.com/office/powerpoint/2010/main" val="17219655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St. Louis</a:t>
            </a:r>
            <a:r>
              <a:rPr lang="en-US" baseline="0" dirty="0" smtClean="0"/>
              <a:t>, Giants</a:t>
            </a:r>
            <a:endParaRPr lang="en-US" dirty="0" smtClean="0"/>
          </a:p>
        </p:txBody>
      </p:sp>
      <p:sp>
        <p:nvSpPr>
          <p:cNvPr id="4" name="Slide Number Placeholder 3"/>
          <p:cNvSpPr>
            <a:spLocks noGrp="1"/>
          </p:cNvSpPr>
          <p:nvPr>
            <p:ph type="sldNum" sz="quarter" idx="10"/>
          </p:nvPr>
        </p:nvSpPr>
        <p:spPr/>
        <p:txBody>
          <a:bodyPr/>
          <a:lstStyle/>
          <a:p>
            <a:fld id="{4AF29E54-E909-4CE4-B817-052AC8557BF4}" type="slidenum">
              <a:rPr lang="en-US" smtClean="0"/>
              <a:pPr/>
              <a:t>17</a:t>
            </a:fld>
            <a:endParaRPr lang="en-US" dirty="0"/>
          </a:p>
        </p:txBody>
      </p:sp>
    </p:spTree>
    <p:extLst>
      <p:ext uri="{BB962C8B-B14F-4D97-AF65-F5344CB8AC3E}">
        <p14:creationId xmlns:p14="http://schemas.microsoft.com/office/powerpoint/2010/main" val="17219655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Denver &amp; Seattle</a:t>
            </a:r>
          </a:p>
        </p:txBody>
      </p:sp>
      <p:sp>
        <p:nvSpPr>
          <p:cNvPr id="4" name="Slide Number Placeholder 3"/>
          <p:cNvSpPr>
            <a:spLocks noGrp="1"/>
          </p:cNvSpPr>
          <p:nvPr>
            <p:ph type="sldNum" sz="quarter" idx="10"/>
          </p:nvPr>
        </p:nvSpPr>
        <p:spPr/>
        <p:txBody>
          <a:bodyPr/>
          <a:lstStyle/>
          <a:p>
            <a:fld id="{4AF29E54-E909-4CE4-B817-052AC8557BF4}" type="slidenum">
              <a:rPr lang="en-US" smtClean="0"/>
              <a:pPr/>
              <a:t>18</a:t>
            </a:fld>
            <a:endParaRPr lang="en-US" dirty="0"/>
          </a:p>
        </p:txBody>
      </p:sp>
    </p:spTree>
    <p:extLst>
      <p:ext uri="{BB962C8B-B14F-4D97-AF65-F5344CB8AC3E}">
        <p14:creationId xmlns:p14="http://schemas.microsoft.com/office/powerpoint/2010/main" val="17219655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Houston, </a:t>
            </a:r>
            <a:r>
              <a:rPr lang="en-US" dirty="0" err="1" smtClean="0"/>
              <a:t>st.</a:t>
            </a:r>
            <a:r>
              <a:rPr lang="en-US" dirty="0" smtClean="0"/>
              <a:t> </a:t>
            </a:r>
            <a:r>
              <a:rPr lang="en-US" dirty="0" err="1" smtClean="0"/>
              <a:t>louis</a:t>
            </a:r>
            <a:r>
              <a:rPr lang="en-US" dirty="0" smtClean="0"/>
              <a:t>, </a:t>
            </a:r>
          </a:p>
        </p:txBody>
      </p:sp>
      <p:sp>
        <p:nvSpPr>
          <p:cNvPr id="4" name="Slide Number Placeholder 3"/>
          <p:cNvSpPr>
            <a:spLocks noGrp="1"/>
          </p:cNvSpPr>
          <p:nvPr>
            <p:ph type="sldNum" sz="quarter" idx="10"/>
          </p:nvPr>
        </p:nvSpPr>
        <p:spPr/>
        <p:txBody>
          <a:bodyPr/>
          <a:lstStyle/>
          <a:p>
            <a:fld id="{4AF29E54-E909-4CE4-B817-052AC8557BF4}"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720026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Houston, </a:t>
            </a:r>
            <a:r>
              <a:rPr lang="en-US" dirty="0" err="1" smtClean="0"/>
              <a:t>st.</a:t>
            </a:r>
            <a:r>
              <a:rPr lang="en-US" dirty="0" smtClean="0"/>
              <a:t> </a:t>
            </a:r>
            <a:r>
              <a:rPr lang="en-US" dirty="0" err="1" smtClean="0"/>
              <a:t>louis</a:t>
            </a:r>
            <a:r>
              <a:rPr lang="en-US" dirty="0" smtClean="0"/>
              <a:t>, </a:t>
            </a:r>
          </a:p>
        </p:txBody>
      </p:sp>
      <p:sp>
        <p:nvSpPr>
          <p:cNvPr id="4" name="Slide Number Placeholder 3"/>
          <p:cNvSpPr>
            <a:spLocks noGrp="1"/>
          </p:cNvSpPr>
          <p:nvPr>
            <p:ph type="sldNum" sz="quarter" idx="10"/>
          </p:nvPr>
        </p:nvSpPr>
        <p:spPr/>
        <p:txBody>
          <a:bodyPr/>
          <a:lstStyle/>
          <a:p>
            <a:fld id="{4AF29E54-E909-4CE4-B817-052AC8557BF4}"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3028874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userDrawn="1">
            <p:ph type="ctrTitle"/>
          </p:nvPr>
        </p:nvSpPr>
        <p:spPr>
          <a:xfrm>
            <a:off x="457200" y="596671"/>
            <a:ext cx="7772400" cy="1188720"/>
          </a:xfrm>
        </p:spPr>
        <p:txBody>
          <a:bodyPr/>
          <a:lstStyle>
            <a:lvl1pPr>
              <a:defRPr sz="2800">
                <a:solidFill>
                  <a:schemeClr val="accent2"/>
                </a:solidFill>
              </a:defRPr>
            </a:lvl1pPr>
          </a:lstStyle>
          <a:p>
            <a:r>
              <a:rPr lang="en-US" dirty="0" smtClean="0"/>
              <a:t>Click to edit Master title style</a:t>
            </a:r>
            <a:endParaRPr lang="en-US" dirty="0"/>
          </a:p>
        </p:txBody>
      </p:sp>
      <p:sp>
        <p:nvSpPr>
          <p:cNvPr id="3" name="Subtitle 2"/>
          <p:cNvSpPr>
            <a:spLocks noGrp="1"/>
          </p:cNvSpPr>
          <p:nvPr userDrawn="1">
            <p:ph type="subTitle" idx="1"/>
          </p:nvPr>
        </p:nvSpPr>
        <p:spPr>
          <a:xfrm>
            <a:off x="457200" y="1876830"/>
            <a:ext cx="6035040" cy="914400"/>
          </a:xfrm>
          <a:prstGeom prst="rect">
            <a:avLst/>
          </a:prstGeom>
        </p:spPr>
        <p:txBody>
          <a:bodyPr>
            <a:noAutofit/>
          </a:bodyPr>
          <a:lstStyle>
            <a:lvl1pPr marL="0" indent="0" algn="l">
              <a:buNone/>
              <a:defRPr sz="1800" b="1">
                <a:solidFill>
                  <a:srgbClr val="000090"/>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416482076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6_Section Header">
    <p:spTree>
      <p:nvGrpSpPr>
        <p:cNvPr id="1" name=""/>
        <p:cNvGrpSpPr/>
        <p:nvPr/>
      </p:nvGrpSpPr>
      <p:grpSpPr>
        <a:xfrm>
          <a:off x="0" y="0"/>
          <a:ext cx="0" cy="0"/>
          <a:chOff x="0" y="0"/>
          <a:chExt cx="0" cy="0"/>
        </a:xfrm>
      </p:grpSpPr>
      <p:sp>
        <p:nvSpPr>
          <p:cNvPr id="2" name="Title 1"/>
          <p:cNvSpPr>
            <a:spLocks noGrp="1"/>
          </p:cNvSpPr>
          <p:nvPr userDrawn="1">
            <p:ph type="title"/>
          </p:nvPr>
        </p:nvSpPr>
        <p:spPr>
          <a:xfrm>
            <a:off x="301752" y="1843668"/>
            <a:ext cx="7772400" cy="1076040"/>
          </a:xfrm>
          <a:noFill/>
          <a:ln w="9525" algn="ctr">
            <a:noFill/>
            <a:miter lim="800000"/>
            <a:headEnd/>
            <a:tailEnd/>
          </a:ln>
          <a:effectLst/>
        </p:spPr>
        <p:txBody>
          <a:bodyPr vert="horz" wrap="square" lIns="0" tIns="0" rIns="0" bIns="0" numCol="1" anchor="b" anchorCtr="0" compatLnSpc="1">
            <a:prstTxWarp prst="textNoShape">
              <a:avLst/>
            </a:prstTxWarp>
          </a:bodyPr>
          <a:lstStyle>
            <a:lvl1pPr>
              <a:defRPr lang="en-US" sz="4400" dirty="0"/>
            </a:lvl1pPr>
          </a:lstStyle>
          <a:p>
            <a:pPr lvl="0"/>
            <a:r>
              <a:rPr lang="en-US" dirty="0" smtClean="0"/>
              <a:t>Click to edit Master title style</a:t>
            </a:r>
            <a:endParaRPr lang="en-US" dirty="0"/>
          </a:p>
        </p:txBody>
      </p:sp>
      <p:sp>
        <p:nvSpPr>
          <p:cNvPr id="3" name="Text Placeholder 2"/>
          <p:cNvSpPr>
            <a:spLocks noGrp="1"/>
          </p:cNvSpPr>
          <p:nvPr userDrawn="1">
            <p:ph type="body" idx="1"/>
          </p:nvPr>
        </p:nvSpPr>
        <p:spPr>
          <a:xfrm>
            <a:off x="301752" y="3017520"/>
            <a:ext cx="7772400" cy="987552"/>
          </a:xfrm>
          <a:prstGeom prst="rect">
            <a:avLst/>
          </a:prstGeom>
        </p:spPr>
        <p:txBody>
          <a:bodyPr vert="horz" lIns="0" tIns="0" rIns="0" bIns="0" rtlCol="0" anchor="t" anchorCtr="0">
            <a:noAutofit/>
          </a:bodyPr>
          <a:lstStyle>
            <a:lvl1pPr marL="0" indent="0">
              <a:spcAft>
                <a:spcPts val="600"/>
              </a:spcAft>
              <a:buNone/>
              <a:defRPr lang="en-US" sz="1600" b="1" kern="1200" smtClean="0">
                <a:solidFill>
                  <a:schemeClr val="bg1"/>
                </a:solidFill>
                <a:latin typeface="Arial" pitchFamily="34" charset="0"/>
                <a:ea typeface="+mj-ea"/>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fontAlgn="base" latinLnBrk="0" hangingPunct="1">
              <a:spcBef>
                <a:spcPct val="0"/>
              </a:spcBef>
              <a:spcAft>
                <a:spcPct val="50000"/>
              </a:spcAft>
              <a:buClr>
                <a:schemeClr val="accent2"/>
              </a:buClr>
              <a:buFont typeface="Arial" pitchFamily="34" charset="0"/>
              <a:buNone/>
            </a:pPr>
            <a:r>
              <a:rPr lang="en-US" smtClean="0"/>
              <a:t>Click to edit Master text styles</a:t>
            </a:r>
          </a:p>
        </p:txBody>
      </p:sp>
    </p:spTree>
    <p:extLst>
      <p:ext uri="{BB962C8B-B14F-4D97-AF65-F5344CB8AC3E}">
        <p14:creationId xmlns:p14="http://schemas.microsoft.com/office/powerpoint/2010/main" val="411834992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secHead" preserve="1">
  <p:cSld name="7_Section Header">
    <p:spTree>
      <p:nvGrpSpPr>
        <p:cNvPr id="1" name=""/>
        <p:cNvGrpSpPr/>
        <p:nvPr/>
      </p:nvGrpSpPr>
      <p:grpSpPr>
        <a:xfrm>
          <a:off x="0" y="0"/>
          <a:ext cx="0" cy="0"/>
          <a:chOff x="0" y="0"/>
          <a:chExt cx="0" cy="0"/>
        </a:xfrm>
      </p:grpSpPr>
      <p:sp>
        <p:nvSpPr>
          <p:cNvPr id="2" name="Title 1"/>
          <p:cNvSpPr>
            <a:spLocks noGrp="1"/>
          </p:cNvSpPr>
          <p:nvPr userDrawn="1">
            <p:ph type="title"/>
          </p:nvPr>
        </p:nvSpPr>
        <p:spPr>
          <a:xfrm>
            <a:off x="301752" y="1843668"/>
            <a:ext cx="7772400" cy="1076040"/>
          </a:xfrm>
          <a:noFill/>
          <a:ln w="9525" algn="ctr">
            <a:noFill/>
            <a:miter lim="800000"/>
            <a:headEnd/>
            <a:tailEnd/>
          </a:ln>
          <a:effectLst/>
        </p:spPr>
        <p:txBody>
          <a:bodyPr vert="horz" wrap="square" lIns="0" tIns="0" rIns="0" bIns="0" numCol="1" anchor="b" anchorCtr="0" compatLnSpc="1">
            <a:prstTxWarp prst="textNoShape">
              <a:avLst/>
            </a:prstTxWarp>
          </a:bodyPr>
          <a:lstStyle>
            <a:lvl1pPr>
              <a:defRPr lang="en-US" sz="4400" dirty="0"/>
            </a:lvl1pPr>
          </a:lstStyle>
          <a:p>
            <a:pPr lvl="0"/>
            <a:r>
              <a:rPr lang="en-US" dirty="0" smtClean="0"/>
              <a:t>Click to edit Master title style</a:t>
            </a:r>
            <a:endParaRPr lang="en-US" dirty="0"/>
          </a:p>
        </p:txBody>
      </p:sp>
      <p:sp>
        <p:nvSpPr>
          <p:cNvPr id="3" name="Text Placeholder 2"/>
          <p:cNvSpPr>
            <a:spLocks noGrp="1"/>
          </p:cNvSpPr>
          <p:nvPr userDrawn="1">
            <p:ph type="body" idx="1"/>
          </p:nvPr>
        </p:nvSpPr>
        <p:spPr>
          <a:xfrm>
            <a:off x="301752" y="3017520"/>
            <a:ext cx="7772400" cy="987552"/>
          </a:xfrm>
          <a:prstGeom prst="rect">
            <a:avLst/>
          </a:prstGeom>
        </p:spPr>
        <p:txBody>
          <a:bodyPr vert="horz" lIns="0" tIns="0" rIns="0" bIns="0" rtlCol="0" anchor="t" anchorCtr="0">
            <a:noAutofit/>
          </a:bodyPr>
          <a:lstStyle>
            <a:lvl1pPr marL="0" indent="0">
              <a:spcAft>
                <a:spcPts val="600"/>
              </a:spcAft>
              <a:buNone/>
              <a:defRPr lang="en-US" sz="1600" b="1" kern="1200" smtClean="0">
                <a:solidFill>
                  <a:schemeClr val="bg1"/>
                </a:solidFill>
                <a:latin typeface="Arial" pitchFamily="34" charset="0"/>
                <a:ea typeface="+mj-ea"/>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fontAlgn="base" latinLnBrk="0" hangingPunct="1">
              <a:spcBef>
                <a:spcPct val="0"/>
              </a:spcBef>
              <a:spcAft>
                <a:spcPct val="50000"/>
              </a:spcAft>
              <a:buClr>
                <a:schemeClr val="accent2"/>
              </a:buClr>
              <a:buFont typeface="Arial" pitchFamily="34" charset="0"/>
              <a:buNone/>
            </a:pPr>
            <a:r>
              <a:rPr lang="en-US" smtClean="0"/>
              <a:t>Click to edit Master text styles</a:t>
            </a:r>
          </a:p>
        </p:txBody>
      </p:sp>
    </p:spTree>
    <p:extLst>
      <p:ext uri="{BB962C8B-B14F-4D97-AF65-F5344CB8AC3E}">
        <p14:creationId xmlns:p14="http://schemas.microsoft.com/office/powerpoint/2010/main" val="117969388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Box 3"/>
          <p:cNvSpPr txBox="1"/>
          <p:nvPr userDrawn="1"/>
        </p:nvSpPr>
        <p:spPr>
          <a:xfrm>
            <a:off x="1651000" y="698506"/>
            <a:ext cx="184666" cy="276999"/>
          </a:xfrm>
          <a:prstGeom prst="rect">
            <a:avLst/>
          </a:prstGeom>
          <a:noFill/>
        </p:spPr>
        <p:txBody>
          <a:bodyPr wrap="none" rtlCol="0">
            <a:spAutoFit/>
          </a:bodyPr>
          <a:lstStyle/>
          <a:p>
            <a:pPr>
              <a:spcAft>
                <a:spcPts val="600"/>
              </a:spcAft>
            </a:pPr>
            <a:endParaRPr lang="en-US" sz="1200" dirty="0" smtClean="0">
              <a:latin typeface="Arial" pitchFamily="34" charset="0"/>
              <a:cs typeface="Arial" pitchFamily="34" charset="0"/>
            </a:endParaRPr>
          </a:p>
        </p:txBody>
      </p:sp>
      <p:sp>
        <p:nvSpPr>
          <p:cNvPr id="6" name="Title Placeholder 1"/>
          <p:cNvSpPr>
            <a:spLocks noGrp="1"/>
          </p:cNvSpPr>
          <p:nvPr>
            <p:ph type="title"/>
          </p:nvPr>
        </p:nvSpPr>
        <p:spPr>
          <a:xfrm>
            <a:off x="849468" y="25263"/>
            <a:ext cx="8124445" cy="82296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bodyPr>
          <a:lstStyle/>
          <a:p>
            <a:r>
              <a:rPr lang="en-US" sz="2000" dirty="0" smtClean="0">
                <a:solidFill>
                  <a:schemeClr val="accent1"/>
                </a:solidFill>
              </a:rPr>
              <a:t>Subtitle</a:t>
            </a:r>
            <a:br>
              <a:rPr lang="en-US" sz="2000" dirty="0" smtClean="0">
                <a:solidFill>
                  <a:schemeClr val="accent1"/>
                </a:solidFill>
              </a:rPr>
            </a:br>
            <a:r>
              <a:rPr lang="en-US" sz="3200" dirty="0" smtClean="0"/>
              <a:t>Click to edit Master title style</a:t>
            </a:r>
            <a:endParaRPr lang="en-US" sz="3200" dirty="0"/>
          </a:p>
        </p:txBody>
      </p:sp>
    </p:spTree>
    <p:extLst>
      <p:ext uri="{BB962C8B-B14F-4D97-AF65-F5344CB8AC3E}">
        <p14:creationId xmlns:p14="http://schemas.microsoft.com/office/powerpoint/2010/main" val="356984467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ith Lead Line &amp; Bulleted List">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320040" y="1219200"/>
            <a:ext cx="850392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Placeholder 1"/>
          <p:cNvSpPr>
            <a:spLocks noGrp="1"/>
          </p:cNvSpPr>
          <p:nvPr>
            <p:ph type="title"/>
          </p:nvPr>
        </p:nvSpPr>
        <p:spPr>
          <a:xfrm>
            <a:off x="853148" y="25263"/>
            <a:ext cx="8120765" cy="82296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bodyPr>
          <a:lstStyle/>
          <a:p>
            <a:r>
              <a:rPr lang="en-US" sz="2000" dirty="0" smtClean="0">
                <a:solidFill>
                  <a:schemeClr val="accent1"/>
                </a:solidFill>
              </a:rPr>
              <a:t>Subtitle</a:t>
            </a:r>
            <a:br>
              <a:rPr lang="en-US" sz="2000" dirty="0" smtClean="0">
                <a:solidFill>
                  <a:schemeClr val="accent1"/>
                </a:solidFill>
              </a:rPr>
            </a:br>
            <a:r>
              <a:rPr lang="en-US" sz="3200" dirty="0" smtClean="0"/>
              <a:t>Click to edit Master title style</a:t>
            </a:r>
            <a:endParaRPr lang="en-US" sz="3200" dirty="0"/>
          </a:p>
        </p:txBody>
      </p:sp>
    </p:spTree>
    <p:extLst>
      <p:ext uri="{BB962C8B-B14F-4D97-AF65-F5344CB8AC3E}">
        <p14:creationId xmlns:p14="http://schemas.microsoft.com/office/powerpoint/2010/main" val="32987865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 name="Title 1"/>
          <p:cNvSpPr>
            <a:spLocks noGrp="1"/>
          </p:cNvSpPr>
          <p:nvPr userDrawn="1">
            <p:ph type="title"/>
          </p:nvPr>
        </p:nvSpPr>
        <p:spPr>
          <a:xfrm>
            <a:off x="301752" y="1843668"/>
            <a:ext cx="7772400" cy="1076040"/>
          </a:xfrm>
          <a:noFill/>
          <a:ln w="9525" algn="ctr">
            <a:noFill/>
            <a:miter lim="800000"/>
            <a:headEnd/>
            <a:tailEnd/>
          </a:ln>
          <a:effectLst/>
        </p:spPr>
        <p:txBody>
          <a:bodyPr vert="horz" wrap="square" lIns="0" tIns="0" rIns="0" bIns="0" numCol="1" anchor="b" anchorCtr="0" compatLnSpc="1">
            <a:prstTxWarp prst="textNoShape">
              <a:avLst/>
            </a:prstTxWarp>
          </a:bodyPr>
          <a:lstStyle>
            <a:lvl1pPr>
              <a:defRPr lang="en-US" sz="4400" dirty="0"/>
            </a:lvl1pPr>
          </a:lstStyle>
          <a:p>
            <a:pPr lvl="0"/>
            <a:r>
              <a:rPr lang="en-US" dirty="0" smtClean="0"/>
              <a:t>Click to edit Master title style</a:t>
            </a:r>
            <a:endParaRPr lang="en-US" dirty="0"/>
          </a:p>
        </p:txBody>
      </p:sp>
      <p:sp>
        <p:nvSpPr>
          <p:cNvPr id="3" name="Text Placeholder 2"/>
          <p:cNvSpPr>
            <a:spLocks noGrp="1"/>
          </p:cNvSpPr>
          <p:nvPr userDrawn="1">
            <p:ph type="body" idx="1"/>
          </p:nvPr>
        </p:nvSpPr>
        <p:spPr>
          <a:xfrm>
            <a:off x="301752" y="3017520"/>
            <a:ext cx="7772400" cy="987552"/>
          </a:xfrm>
          <a:prstGeom prst="rect">
            <a:avLst/>
          </a:prstGeom>
        </p:spPr>
        <p:txBody>
          <a:bodyPr vert="horz" lIns="0" tIns="0" rIns="0" bIns="0" rtlCol="0" anchor="t" anchorCtr="0">
            <a:noAutofit/>
          </a:bodyPr>
          <a:lstStyle>
            <a:lvl1pPr marL="0" indent="0">
              <a:spcAft>
                <a:spcPts val="600"/>
              </a:spcAft>
              <a:buNone/>
              <a:defRPr lang="en-US" sz="1600" b="1" kern="1200" smtClean="0">
                <a:solidFill>
                  <a:schemeClr val="bg1"/>
                </a:solidFill>
                <a:latin typeface="Arial" pitchFamily="34" charset="0"/>
                <a:ea typeface="+mj-ea"/>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fontAlgn="base" latinLnBrk="0" hangingPunct="1">
              <a:spcBef>
                <a:spcPct val="0"/>
              </a:spcBef>
              <a:spcAft>
                <a:spcPct val="50000"/>
              </a:spcAft>
              <a:buClr>
                <a:schemeClr val="accent2"/>
              </a:buClr>
              <a:buFont typeface="Arial" pitchFamily="34" charset="0"/>
              <a:buNone/>
            </a:pPr>
            <a:r>
              <a:rPr lang="en-US" smtClean="0"/>
              <a:t>Click to edit Master text styles</a:t>
            </a:r>
          </a:p>
        </p:txBody>
      </p:sp>
      <p:sp>
        <p:nvSpPr>
          <p:cNvPr id="10" name="TextBox 9"/>
          <p:cNvSpPr txBox="1"/>
          <p:nvPr userDrawn="1"/>
        </p:nvSpPr>
        <p:spPr>
          <a:xfrm>
            <a:off x="1312333" y="571506"/>
            <a:ext cx="184666" cy="276999"/>
          </a:xfrm>
          <a:prstGeom prst="rect">
            <a:avLst/>
          </a:prstGeom>
          <a:noFill/>
        </p:spPr>
        <p:txBody>
          <a:bodyPr wrap="none" rtlCol="0">
            <a:spAutoFit/>
          </a:bodyPr>
          <a:lstStyle/>
          <a:p>
            <a:pPr>
              <a:spcAft>
                <a:spcPts val="600"/>
              </a:spcAft>
            </a:pPr>
            <a:endParaRPr lang="en-US" sz="1200" dirty="0" smtClean="0">
              <a:latin typeface="Arial" pitchFamily="34" charset="0"/>
              <a:cs typeface="Arial" pitchFamily="34" charset="0"/>
            </a:endParaRPr>
          </a:p>
        </p:txBody>
      </p:sp>
    </p:spTree>
    <p:extLst>
      <p:ext uri="{BB962C8B-B14F-4D97-AF65-F5344CB8AC3E}">
        <p14:creationId xmlns:p14="http://schemas.microsoft.com/office/powerpoint/2010/main" val="258476083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1_Section Header">
    <p:spTree>
      <p:nvGrpSpPr>
        <p:cNvPr id="1" name=""/>
        <p:cNvGrpSpPr/>
        <p:nvPr/>
      </p:nvGrpSpPr>
      <p:grpSpPr>
        <a:xfrm>
          <a:off x="0" y="0"/>
          <a:ext cx="0" cy="0"/>
          <a:chOff x="0" y="0"/>
          <a:chExt cx="0" cy="0"/>
        </a:xfrm>
      </p:grpSpPr>
      <p:sp>
        <p:nvSpPr>
          <p:cNvPr id="2" name="Title 1"/>
          <p:cNvSpPr>
            <a:spLocks noGrp="1"/>
          </p:cNvSpPr>
          <p:nvPr userDrawn="1">
            <p:ph type="title"/>
          </p:nvPr>
        </p:nvSpPr>
        <p:spPr>
          <a:xfrm>
            <a:off x="301752" y="1843668"/>
            <a:ext cx="7772400" cy="1076040"/>
          </a:xfrm>
          <a:noFill/>
          <a:ln w="9525" algn="ctr">
            <a:noFill/>
            <a:miter lim="800000"/>
            <a:headEnd/>
            <a:tailEnd/>
          </a:ln>
          <a:effectLst/>
        </p:spPr>
        <p:txBody>
          <a:bodyPr vert="horz" wrap="square" lIns="0" tIns="0" rIns="0" bIns="0" numCol="1" anchor="b" anchorCtr="0" compatLnSpc="1">
            <a:prstTxWarp prst="textNoShape">
              <a:avLst/>
            </a:prstTxWarp>
          </a:bodyPr>
          <a:lstStyle>
            <a:lvl1pPr>
              <a:defRPr lang="en-US" sz="4400" dirty="0"/>
            </a:lvl1pPr>
          </a:lstStyle>
          <a:p>
            <a:pPr lvl="0"/>
            <a:r>
              <a:rPr lang="en-US" dirty="0" smtClean="0"/>
              <a:t>Click to edit Master title style</a:t>
            </a:r>
            <a:endParaRPr lang="en-US" dirty="0"/>
          </a:p>
        </p:txBody>
      </p:sp>
      <p:sp>
        <p:nvSpPr>
          <p:cNvPr id="3" name="Text Placeholder 2"/>
          <p:cNvSpPr>
            <a:spLocks noGrp="1"/>
          </p:cNvSpPr>
          <p:nvPr userDrawn="1">
            <p:ph type="body" idx="1"/>
          </p:nvPr>
        </p:nvSpPr>
        <p:spPr>
          <a:xfrm>
            <a:off x="301752" y="3017520"/>
            <a:ext cx="7772400" cy="987552"/>
          </a:xfrm>
          <a:prstGeom prst="rect">
            <a:avLst/>
          </a:prstGeom>
        </p:spPr>
        <p:txBody>
          <a:bodyPr vert="horz" lIns="0" tIns="0" rIns="0" bIns="0" rtlCol="0" anchor="t" anchorCtr="0">
            <a:noAutofit/>
          </a:bodyPr>
          <a:lstStyle>
            <a:lvl1pPr marL="0" indent="0">
              <a:spcAft>
                <a:spcPts val="600"/>
              </a:spcAft>
              <a:buNone/>
              <a:defRPr lang="en-US" sz="1600" b="1" kern="1200" smtClean="0">
                <a:solidFill>
                  <a:schemeClr val="bg1"/>
                </a:solidFill>
                <a:latin typeface="Arial" pitchFamily="34" charset="0"/>
                <a:ea typeface="+mj-ea"/>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fontAlgn="base" latinLnBrk="0" hangingPunct="1">
              <a:spcBef>
                <a:spcPct val="0"/>
              </a:spcBef>
              <a:spcAft>
                <a:spcPct val="50000"/>
              </a:spcAft>
              <a:buClr>
                <a:schemeClr val="accent2"/>
              </a:buClr>
              <a:buFont typeface="Arial" pitchFamily="34" charset="0"/>
              <a:buNone/>
            </a:pPr>
            <a:r>
              <a:rPr lang="en-US" smtClean="0"/>
              <a:t>Click to edit Master text styles</a:t>
            </a:r>
          </a:p>
        </p:txBody>
      </p:sp>
    </p:spTree>
    <p:extLst>
      <p:ext uri="{BB962C8B-B14F-4D97-AF65-F5344CB8AC3E}">
        <p14:creationId xmlns:p14="http://schemas.microsoft.com/office/powerpoint/2010/main" val="6896381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8_Section Header">
    <p:spTree>
      <p:nvGrpSpPr>
        <p:cNvPr id="1" name=""/>
        <p:cNvGrpSpPr/>
        <p:nvPr/>
      </p:nvGrpSpPr>
      <p:grpSpPr>
        <a:xfrm>
          <a:off x="0" y="0"/>
          <a:ext cx="0" cy="0"/>
          <a:chOff x="0" y="0"/>
          <a:chExt cx="0" cy="0"/>
        </a:xfrm>
      </p:grpSpPr>
      <p:sp>
        <p:nvSpPr>
          <p:cNvPr id="2" name="Title 1"/>
          <p:cNvSpPr>
            <a:spLocks noGrp="1"/>
          </p:cNvSpPr>
          <p:nvPr userDrawn="1">
            <p:ph type="title"/>
          </p:nvPr>
        </p:nvSpPr>
        <p:spPr>
          <a:xfrm>
            <a:off x="301752" y="1843668"/>
            <a:ext cx="7772400" cy="1076040"/>
          </a:xfrm>
          <a:noFill/>
          <a:ln w="9525" algn="ctr">
            <a:noFill/>
            <a:miter lim="800000"/>
            <a:headEnd/>
            <a:tailEnd/>
          </a:ln>
          <a:effectLst/>
        </p:spPr>
        <p:txBody>
          <a:bodyPr vert="horz" wrap="square" lIns="0" tIns="0" rIns="0" bIns="0" numCol="1" anchor="b" anchorCtr="0" compatLnSpc="1">
            <a:prstTxWarp prst="textNoShape">
              <a:avLst/>
            </a:prstTxWarp>
          </a:bodyPr>
          <a:lstStyle>
            <a:lvl1pPr>
              <a:defRPr lang="en-US" sz="4400" dirty="0"/>
            </a:lvl1pPr>
          </a:lstStyle>
          <a:p>
            <a:pPr lvl="0"/>
            <a:r>
              <a:rPr lang="en-US" dirty="0" smtClean="0"/>
              <a:t>Click to edit Master title style</a:t>
            </a:r>
            <a:endParaRPr lang="en-US" dirty="0"/>
          </a:p>
        </p:txBody>
      </p:sp>
      <p:sp>
        <p:nvSpPr>
          <p:cNvPr id="3" name="Text Placeholder 2"/>
          <p:cNvSpPr>
            <a:spLocks noGrp="1"/>
          </p:cNvSpPr>
          <p:nvPr userDrawn="1">
            <p:ph type="body" idx="1"/>
          </p:nvPr>
        </p:nvSpPr>
        <p:spPr>
          <a:xfrm>
            <a:off x="301752" y="3017520"/>
            <a:ext cx="7772400" cy="987552"/>
          </a:xfrm>
          <a:prstGeom prst="rect">
            <a:avLst/>
          </a:prstGeom>
        </p:spPr>
        <p:txBody>
          <a:bodyPr vert="horz" lIns="0" tIns="0" rIns="0" bIns="0" rtlCol="0" anchor="t" anchorCtr="0">
            <a:noAutofit/>
          </a:bodyPr>
          <a:lstStyle>
            <a:lvl1pPr marL="0" indent="0">
              <a:spcAft>
                <a:spcPts val="600"/>
              </a:spcAft>
              <a:buNone/>
              <a:defRPr lang="en-US" sz="1600" b="1" kern="1200" smtClean="0">
                <a:solidFill>
                  <a:schemeClr val="bg1"/>
                </a:solidFill>
                <a:latin typeface="Arial" pitchFamily="34" charset="0"/>
                <a:ea typeface="+mj-ea"/>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fontAlgn="base" latinLnBrk="0" hangingPunct="1">
              <a:spcBef>
                <a:spcPct val="0"/>
              </a:spcBef>
              <a:spcAft>
                <a:spcPct val="50000"/>
              </a:spcAft>
              <a:buClr>
                <a:schemeClr val="accent2"/>
              </a:buClr>
              <a:buFont typeface="Arial" pitchFamily="34" charset="0"/>
              <a:buNone/>
            </a:pPr>
            <a:r>
              <a:rPr lang="en-US" smtClean="0"/>
              <a:t>Click to edit Master text styles</a:t>
            </a:r>
          </a:p>
        </p:txBody>
      </p:sp>
    </p:spTree>
    <p:extLst>
      <p:ext uri="{BB962C8B-B14F-4D97-AF65-F5344CB8AC3E}">
        <p14:creationId xmlns:p14="http://schemas.microsoft.com/office/powerpoint/2010/main" val="145371542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secHead" preserve="1">
  <p:cSld name="2_Section Header">
    <p:spTree>
      <p:nvGrpSpPr>
        <p:cNvPr id="1" name=""/>
        <p:cNvGrpSpPr/>
        <p:nvPr/>
      </p:nvGrpSpPr>
      <p:grpSpPr>
        <a:xfrm>
          <a:off x="0" y="0"/>
          <a:ext cx="0" cy="0"/>
          <a:chOff x="0" y="0"/>
          <a:chExt cx="0" cy="0"/>
        </a:xfrm>
      </p:grpSpPr>
      <p:sp>
        <p:nvSpPr>
          <p:cNvPr id="2" name="Title 1"/>
          <p:cNvSpPr>
            <a:spLocks noGrp="1"/>
          </p:cNvSpPr>
          <p:nvPr userDrawn="1">
            <p:ph type="title"/>
          </p:nvPr>
        </p:nvSpPr>
        <p:spPr>
          <a:xfrm>
            <a:off x="301752" y="1843668"/>
            <a:ext cx="7772400" cy="1076040"/>
          </a:xfrm>
          <a:noFill/>
          <a:ln w="9525" algn="ctr">
            <a:noFill/>
            <a:miter lim="800000"/>
            <a:headEnd/>
            <a:tailEnd/>
          </a:ln>
          <a:effectLst/>
        </p:spPr>
        <p:txBody>
          <a:bodyPr vert="horz" wrap="square" lIns="0" tIns="0" rIns="0" bIns="0" numCol="1" anchor="b" anchorCtr="0" compatLnSpc="1">
            <a:prstTxWarp prst="textNoShape">
              <a:avLst/>
            </a:prstTxWarp>
          </a:bodyPr>
          <a:lstStyle>
            <a:lvl1pPr>
              <a:defRPr lang="en-US" sz="4400" dirty="0"/>
            </a:lvl1pPr>
          </a:lstStyle>
          <a:p>
            <a:pPr lvl="0"/>
            <a:r>
              <a:rPr lang="en-US" dirty="0" smtClean="0"/>
              <a:t>Click to edit Master title style</a:t>
            </a:r>
            <a:endParaRPr lang="en-US" dirty="0"/>
          </a:p>
        </p:txBody>
      </p:sp>
      <p:sp>
        <p:nvSpPr>
          <p:cNvPr id="3" name="Text Placeholder 2"/>
          <p:cNvSpPr>
            <a:spLocks noGrp="1"/>
          </p:cNvSpPr>
          <p:nvPr userDrawn="1">
            <p:ph type="body" idx="1"/>
          </p:nvPr>
        </p:nvSpPr>
        <p:spPr>
          <a:xfrm>
            <a:off x="301752" y="3017520"/>
            <a:ext cx="7772400" cy="987552"/>
          </a:xfrm>
          <a:prstGeom prst="rect">
            <a:avLst/>
          </a:prstGeom>
        </p:spPr>
        <p:txBody>
          <a:bodyPr vert="horz" lIns="0" tIns="0" rIns="0" bIns="0" rtlCol="0" anchor="t" anchorCtr="0">
            <a:noAutofit/>
          </a:bodyPr>
          <a:lstStyle>
            <a:lvl1pPr marL="0" indent="0">
              <a:spcAft>
                <a:spcPts val="600"/>
              </a:spcAft>
              <a:buNone/>
              <a:defRPr lang="en-US" sz="1600" b="1" kern="1200" smtClean="0">
                <a:solidFill>
                  <a:schemeClr val="bg1"/>
                </a:solidFill>
                <a:latin typeface="Arial" pitchFamily="34" charset="0"/>
                <a:ea typeface="+mj-ea"/>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fontAlgn="base" latinLnBrk="0" hangingPunct="1">
              <a:spcBef>
                <a:spcPct val="0"/>
              </a:spcBef>
              <a:spcAft>
                <a:spcPct val="50000"/>
              </a:spcAft>
              <a:buClr>
                <a:schemeClr val="accent2"/>
              </a:buClr>
              <a:buFont typeface="Arial" pitchFamily="34" charset="0"/>
              <a:buNone/>
            </a:pPr>
            <a:r>
              <a:rPr lang="en-US" smtClean="0"/>
              <a:t>Click to edit Master text styles</a:t>
            </a:r>
          </a:p>
        </p:txBody>
      </p:sp>
    </p:spTree>
    <p:extLst>
      <p:ext uri="{BB962C8B-B14F-4D97-AF65-F5344CB8AC3E}">
        <p14:creationId xmlns:p14="http://schemas.microsoft.com/office/powerpoint/2010/main" val="22697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3_Section Header">
    <p:spTree>
      <p:nvGrpSpPr>
        <p:cNvPr id="1" name=""/>
        <p:cNvGrpSpPr/>
        <p:nvPr/>
      </p:nvGrpSpPr>
      <p:grpSpPr>
        <a:xfrm>
          <a:off x="0" y="0"/>
          <a:ext cx="0" cy="0"/>
          <a:chOff x="0" y="0"/>
          <a:chExt cx="0" cy="0"/>
        </a:xfrm>
      </p:grpSpPr>
      <p:sp>
        <p:nvSpPr>
          <p:cNvPr id="2" name="Title 1"/>
          <p:cNvSpPr>
            <a:spLocks noGrp="1"/>
          </p:cNvSpPr>
          <p:nvPr userDrawn="1">
            <p:ph type="title"/>
          </p:nvPr>
        </p:nvSpPr>
        <p:spPr>
          <a:xfrm>
            <a:off x="301752" y="1843668"/>
            <a:ext cx="7772400" cy="1076040"/>
          </a:xfrm>
          <a:noFill/>
          <a:ln w="9525" algn="ctr">
            <a:noFill/>
            <a:miter lim="800000"/>
            <a:headEnd/>
            <a:tailEnd/>
          </a:ln>
          <a:effectLst/>
        </p:spPr>
        <p:txBody>
          <a:bodyPr vert="horz" wrap="square" lIns="0" tIns="0" rIns="0" bIns="0" numCol="1" anchor="b" anchorCtr="0" compatLnSpc="1">
            <a:prstTxWarp prst="textNoShape">
              <a:avLst/>
            </a:prstTxWarp>
          </a:bodyPr>
          <a:lstStyle>
            <a:lvl1pPr>
              <a:defRPr lang="en-US" sz="4400" dirty="0"/>
            </a:lvl1pPr>
          </a:lstStyle>
          <a:p>
            <a:pPr lvl="0"/>
            <a:r>
              <a:rPr lang="en-US" dirty="0" smtClean="0"/>
              <a:t>Click to edit Master title style</a:t>
            </a:r>
            <a:endParaRPr lang="en-US" dirty="0"/>
          </a:p>
        </p:txBody>
      </p:sp>
      <p:sp>
        <p:nvSpPr>
          <p:cNvPr id="3" name="Text Placeholder 2"/>
          <p:cNvSpPr>
            <a:spLocks noGrp="1"/>
          </p:cNvSpPr>
          <p:nvPr userDrawn="1">
            <p:ph type="body" idx="1"/>
          </p:nvPr>
        </p:nvSpPr>
        <p:spPr>
          <a:xfrm>
            <a:off x="301752" y="3017520"/>
            <a:ext cx="7772400" cy="987552"/>
          </a:xfrm>
          <a:prstGeom prst="rect">
            <a:avLst/>
          </a:prstGeom>
        </p:spPr>
        <p:txBody>
          <a:bodyPr vert="horz" lIns="0" tIns="0" rIns="0" bIns="0" rtlCol="0" anchor="t" anchorCtr="0">
            <a:noAutofit/>
          </a:bodyPr>
          <a:lstStyle>
            <a:lvl1pPr marL="0" indent="0">
              <a:spcAft>
                <a:spcPts val="600"/>
              </a:spcAft>
              <a:buNone/>
              <a:defRPr lang="en-US" sz="1600" b="1" kern="1200" smtClean="0">
                <a:solidFill>
                  <a:schemeClr val="bg1"/>
                </a:solidFill>
                <a:latin typeface="Arial" pitchFamily="34" charset="0"/>
                <a:ea typeface="+mj-ea"/>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fontAlgn="base" latinLnBrk="0" hangingPunct="1">
              <a:spcBef>
                <a:spcPct val="0"/>
              </a:spcBef>
              <a:spcAft>
                <a:spcPct val="50000"/>
              </a:spcAft>
              <a:buClr>
                <a:schemeClr val="accent2"/>
              </a:buClr>
              <a:buFont typeface="Arial" pitchFamily="34" charset="0"/>
              <a:buNone/>
            </a:pPr>
            <a:r>
              <a:rPr lang="en-US" smtClean="0"/>
              <a:t>Click to edit Master text styles</a:t>
            </a:r>
          </a:p>
        </p:txBody>
      </p:sp>
    </p:spTree>
    <p:extLst>
      <p:ext uri="{BB962C8B-B14F-4D97-AF65-F5344CB8AC3E}">
        <p14:creationId xmlns:p14="http://schemas.microsoft.com/office/powerpoint/2010/main" val="416939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secHead" preserve="1">
  <p:cSld name="4_Section Header">
    <p:spTree>
      <p:nvGrpSpPr>
        <p:cNvPr id="1" name=""/>
        <p:cNvGrpSpPr/>
        <p:nvPr/>
      </p:nvGrpSpPr>
      <p:grpSpPr>
        <a:xfrm>
          <a:off x="0" y="0"/>
          <a:ext cx="0" cy="0"/>
          <a:chOff x="0" y="0"/>
          <a:chExt cx="0" cy="0"/>
        </a:xfrm>
      </p:grpSpPr>
      <p:sp>
        <p:nvSpPr>
          <p:cNvPr id="2" name="Title 1"/>
          <p:cNvSpPr>
            <a:spLocks noGrp="1"/>
          </p:cNvSpPr>
          <p:nvPr userDrawn="1">
            <p:ph type="title"/>
          </p:nvPr>
        </p:nvSpPr>
        <p:spPr>
          <a:xfrm>
            <a:off x="301752" y="1843668"/>
            <a:ext cx="7772400" cy="1076040"/>
          </a:xfrm>
          <a:noFill/>
          <a:ln w="9525" algn="ctr">
            <a:noFill/>
            <a:miter lim="800000"/>
            <a:headEnd/>
            <a:tailEnd/>
          </a:ln>
          <a:effectLst/>
        </p:spPr>
        <p:txBody>
          <a:bodyPr vert="horz" wrap="square" lIns="0" tIns="0" rIns="0" bIns="0" numCol="1" anchor="b" anchorCtr="0" compatLnSpc="1">
            <a:prstTxWarp prst="textNoShape">
              <a:avLst/>
            </a:prstTxWarp>
          </a:bodyPr>
          <a:lstStyle>
            <a:lvl1pPr>
              <a:defRPr lang="en-US" sz="4400" dirty="0"/>
            </a:lvl1pPr>
          </a:lstStyle>
          <a:p>
            <a:pPr lvl="0"/>
            <a:r>
              <a:rPr lang="en-US" dirty="0" smtClean="0"/>
              <a:t>Click to edit Master title style</a:t>
            </a:r>
            <a:endParaRPr lang="en-US" dirty="0"/>
          </a:p>
        </p:txBody>
      </p:sp>
      <p:sp>
        <p:nvSpPr>
          <p:cNvPr id="3" name="Text Placeholder 2"/>
          <p:cNvSpPr>
            <a:spLocks noGrp="1"/>
          </p:cNvSpPr>
          <p:nvPr userDrawn="1">
            <p:ph type="body" idx="1"/>
          </p:nvPr>
        </p:nvSpPr>
        <p:spPr>
          <a:xfrm>
            <a:off x="301752" y="3017520"/>
            <a:ext cx="7772400" cy="987552"/>
          </a:xfrm>
          <a:prstGeom prst="rect">
            <a:avLst/>
          </a:prstGeom>
        </p:spPr>
        <p:txBody>
          <a:bodyPr vert="horz" lIns="0" tIns="0" rIns="0" bIns="0" rtlCol="0" anchor="t" anchorCtr="0">
            <a:noAutofit/>
          </a:bodyPr>
          <a:lstStyle>
            <a:lvl1pPr marL="0" indent="0">
              <a:spcAft>
                <a:spcPts val="600"/>
              </a:spcAft>
              <a:buNone/>
              <a:defRPr lang="en-US" sz="1600" b="1" kern="1200" smtClean="0">
                <a:solidFill>
                  <a:schemeClr val="bg1"/>
                </a:solidFill>
                <a:latin typeface="Arial" pitchFamily="34" charset="0"/>
                <a:ea typeface="+mj-ea"/>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fontAlgn="base" latinLnBrk="0" hangingPunct="1">
              <a:spcBef>
                <a:spcPct val="0"/>
              </a:spcBef>
              <a:spcAft>
                <a:spcPct val="50000"/>
              </a:spcAft>
              <a:buClr>
                <a:schemeClr val="accent2"/>
              </a:buClr>
              <a:buFont typeface="Arial" pitchFamily="34" charset="0"/>
              <a:buNone/>
            </a:pPr>
            <a:r>
              <a:rPr lang="en-US" smtClean="0"/>
              <a:t>Click to edit Master text styles</a:t>
            </a:r>
          </a:p>
        </p:txBody>
      </p:sp>
    </p:spTree>
    <p:extLst>
      <p:ext uri="{BB962C8B-B14F-4D97-AF65-F5344CB8AC3E}">
        <p14:creationId xmlns:p14="http://schemas.microsoft.com/office/powerpoint/2010/main" val="90112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5_Section Header">
    <p:spTree>
      <p:nvGrpSpPr>
        <p:cNvPr id="1" name=""/>
        <p:cNvGrpSpPr/>
        <p:nvPr/>
      </p:nvGrpSpPr>
      <p:grpSpPr>
        <a:xfrm>
          <a:off x="0" y="0"/>
          <a:ext cx="0" cy="0"/>
          <a:chOff x="0" y="0"/>
          <a:chExt cx="0" cy="0"/>
        </a:xfrm>
      </p:grpSpPr>
      <p:sp>
        <p:nvSpPr>
          <p:cNvPr id="2" name="Title 1"/>
          <p:cNvSpPr>
            <a:spLocks noGrp="1"/>
          </p:cNvSpPr>
          <p:nvPr userDrawn="1">
            <p:ph type="title"/>
          </p:nvPr>
        </p:nvSpPr>
        <p:spPr>
          <a:xfrm>
            <a:off x="301752" y="1843668"/>
            <a:ext cx="7772400" cy="1076040"/>
          </a:xfrm>
          <a:noFill/>
          <a:ln w="9525" algn="ctr">
            <a:noFill/>
            <a:miter lim="800000"/>
            <a:headEnd/>
            <a:tailEnd/>
          </a:ln>
          <a:effectLst/>
        </p:spPr>
        <p:txBody>
          <a:bodyPr vert="horz" wrap="square" lIns="0" tIns="0" rIns="0" bIns="0" numCol="1" anchor="b" anchorCtr="0" compatLnSpc="1">
            <a:prstTxWarp prst="textNoShape">
              <a:avLst/>
            </a:prstTxWarp>
          </a:bodyPr>
          <a:lstStyle>
            <a:lvl1pPr>
              <a:defRPr lang="en-US" sz="4400" dirty="0"/>
            </a:lvl1pPr>
          </a:lstStyle>
          <a:p>
            <a:pPr lvl="0"/>
            <a:r>
              <a:rPr lang="en-US" dirty="0" smtClean="0"/>
              <a:t>Click to edit Master title style</a:t>
            </a:r>
            <a:endParaRPr lang="en-US" dirty="0"/>
          </a:p>
        </p:txBody>
      </p:sp>
      <p:sp>
        <p:nvSpPr>
          <p:cNvPr id="3" name="Text Placeholder 2"/>
          <p:cNvSpPr>
            <a:spLocks noGrp="1"/>
          </p:cNvSpPr>
          <p:nvPr userDrawn="1">
            <p:ph type="body" idx="1"/>
          </p:nvPr>
        </p:nvSpPr>
        <p:spPr>
          <a:xfrm>
            <a:off x="301752" y="3017520"/>
            <a:ext cx="7772400" cy="987552"/>
          </a:xfrm>
          <a:prstGeom prst="rect">
            <a:avLst/>
          </a:prstGeom>
        </p:spPr>
        <p:txBody>
          <a:bodyPr vert="horz" lIns="0" tIns="0" rIns="0" bIns="0" rtlCol="0" anchor="t" anchorCtr="0">
            <a:noAutofit/>
          </a:bodyPr>
          <a:lstStyle>
            <a:lvl1pPr marL="0" indent="0">
              <a:spcAft>
                <a:spcPts val="600"/>
              </a:spcAft>
              <a:buNone/>
              <a:defRPr lang="en-US" sz="1600" b="1" kern="1200" smtClean="0">
                <a:solidFill>
                  <a:schemeClr val="bg1"/>
                </a:solidFill>
                <a:latin typeface="Arial" pitchFamily="34" charset="0"/>
                <a:ea typeface="+mj-ea"/>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fontAlgn="base" latinLnBrk="0" hangingPunct="1">
              <a:spcBef>
                <a:spcPct val="0"/>
              </a:spcBef>
              <a:spcAft>
                <a:spcPct val="50000"/>
              </a:spcAft>
              <a:buClr>
                <a:schemeClr val="accent2"/>
              </a:buClr>
              <a:buFont typeface="Arial" pitchFamily="34" charset="0"/>
              <a:buNone/>
            </a:pPr>
            <a:r>
              <a:rPr lang="en-US" smtClean="0"/>
              <a:t>Click to edit Master text styles</a:t>
            </a:r>
          </a:p>
        </p:txBody>
      </p:sp>
    </p:spTree>
    <p:extLst>
      <p:ext uri="{BB962C8B-B14F-4D97-AF65-F5344CB8AC3E}">
        <p14:creationId xmlns:p14="http://schemas.microsoft.com/office/powerpoint/2010/main" val="2479526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6" name="Rectangle 5"/>
          <p:cNvSpPr/>
          <p:nvPr userDrawn="1"/>
        </p:nvSpPr>
        <p:spPr>
          <a:xfrm>
            <a:off x="0" y="0"/>
            <a:ext cx="9144000" cy="1000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rial" pitchFamily="34" charset="0"/>
              <a:cs typeface="Arial" pitchFamily="34" charset="0"/>
            </a:endParaRPr>
          </a:p>
        </p:txBody>
      </p:sp>
      <p:sp>
        <p:nvSpPr>
          <p:cNvPr id="2" name="Title Placeholder 1"/>
          <p:cNvSpPr>
            <a:spLocks noGrp="1"/>
          </p:cNvSpPr>
          <p:nvPr>
            <p:ph type="title"/>
          </p:nvPr>
        </p:nvSpPr>
        <p:spPr>
          <a:xfrm>
            <a:off x="849467" y="25263"/>
            <a:ext cx="8126895" cy="82296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bodyPr>
          <a:lstStyle/>
          <a:p>
            <a:r>
              <a:rPr lang="en-US" sz="2000" dirty="0" smtClean="0">
                <a:solidFill>
                  <a:schemeClr val="accent1"/>
                </a:solidFill>
              </a:rPr>
              <a:t>Subtitle</a:t>
            </a:r>
            <a:br>
              <a:rPr lang="en-US" sz="2000" dirty="0" smtClean="0">
                <a:solidFill>
                  <a:schemeClr val="accent1"/>
                </a:solidFill>
              </a:rPr>
            </a:br>
            <a:r>
              <a:rPr lang="en-US" sz="3200" dirty="0" smtClean="0"/>
              <a:t>Click to edit Master title style</a:t>
            </a:r>
            <a:endParaRPr lang="en-US" sz="3200" dirty="0"/>
          </a:p>
        </p:txBody>
      </p:sp>
      <p:sp>
        <p:nvSpPr>
          <p:cNvPr id="15" name="Text Box 8"/>
          <p:cNvSpPr txBox="1">
            <a:spLocks noChangeArrowheads="1"/>
          </p:cNvSpPr>
          <p:nvPr/>
        </p:nvSpPr>
        <p:spPr bwMode="gray">
          <a:xfrm>
            <a:off x="8691567" y="6601387"/>
            <a:ext cx="452437" cy="242888"/>
          </a:xfrm>
          <a:prstGeom prst="rect">
            <a:avLst/>
          </a:prstGeom>
          <a:noFill/>
          <a:ln w="12700" algn="ctr">
            <a:noFill/>
            <a:miter lim="800000"/>
            <a:headEnd/>
            <a:tailEnd type="none" w="lg" len="lg"/>
          </a:ln>
          <a:effectLst/>
        </p:spPr>
        <p:txBody>
          <a:bodyPr anchor="ctr" anchorCtr="1"/>
          <a:lstStyle/>
          <a:p>
            <a:pPr eaLnBrk="0" hangingPunct="0">
              <a:lnSpc>
                <a:spcPct val="85000"/>
              </a:lnSpc>
            </a:pPr>
            <a:fld id="{D8875A08-D8CE-4767-B6E0-EF624296B065}" type="slidenum">
              <a:rPr lang="en-US" sz="1100">
                <a:solidFill>
                  <a:srgbClr val="969696"/>
                </a:solidFill>
                <a:latin typeface="Arial Narrow" pitchFamily="34" charset="0"/>
              </a:rPr>
              <a:pPr eaLnBrk="0" hangingPunct="0">
                <a:lnSpc>
                  <a:spcPct val="85000"/>
                </a:lnSpc>
              </a:pPr>
              <a:t>‹#›</a:t>
            </a:fld>
            <a:endParaRPr lang="en-US" sz="800" dirty="0">
              <a:solidFill>
                <a:srgbClr val="969696"/>
              </a:solidFill>
              <a:latin typeface="Arial Narrow" pitchFamily="34" charset="0"/>
            </a:endParaRPr>
          </a:p>
        </p:txBody>
      </p:sp>
      <p:sp>
        <p:nvSpPr>
          <p:cNvPr id="16" name="Text Box 9"/>
          <p:cNvSpPr txBox="1">
            <a:spLocks noChangeArrowheads="1"/>
          </p:cNvSpPr>
          <p:nvPr userDrawn="1"/>
        </p:nvSpPr>
        <p:spPr bwMode="gray">
          <a:xfrm>
            <a:off x="245986" y="6591346"/>
            <a:ext cx="7058235" cy="233718"/>
          </a:xfrm>
          <a:prstGeom prst="rect">
            <a:avLst/>
          </a:prstGeom>
          <a:noFill/>
          <a:ln w="12700" algn="ctr">
            <a:noFill/>
            <a:miter lim="800000"/>
            <a:headEnd/>
            <a:tailEnd type="none" w="lg" len="lg"/>
          </a:ln>
          <a:effectLst/>
        </p:spPr>
        <p:txBody>
          <a:bodyPr wrap="square">
            <a:spAutoFit/>
          </a:bodyPr>
          <a:lstStyle/>
          <a:p>
            <a:pPr algn="l" eaLnBrk="0" hangingPunct="0">
              <a:lnSpc>
                <a:spcPct val="85000"/>
              </a:lnSpc>
            </a:pPr>
            <a:r>
              <a:rPr lang="en-US" sz="1050" b="1" i="1" dirty="0" smtClean="0">
                <a:solidFill>
                  <a:schemeClr val="accent1"/>
                </a:solidFill>
                <a:latin typeface="Rockwell" panose="02060603020205020403" pitchFamily="18" charset="0"/>
              </a:rPr>
              <a:t>NFL Draft</a:t>
            </a:r>
            <a:r>
              <a:rPr lang="en-US" sz="1050" b="1" i="1" baseline="0" dirty="0" smtClean="0">
                <a:solidFill>
                  <a:schemeClr val="accent1"/>
                </a:solidFill>
                <a:latin typeface="Rockwell" panose="02060603020205020403" pitchFamily="18" charset="0"/>
              </a:rPr>
              <a:t> Predictor 2014 by D. Kiridly, R. Bondi, D. Ludeman,  C. Young</a:t>
            </a:r>
            <a:endParaRPr lang="en-US" sz="1050" b="1" i="1" dirty="0">
              <a:solidFill>
                <a:schemeClr val="accent1"/>
              </a:solidFill>
              <a:latin typeface="Rockwell" panose="02060603020205020403" pitchFamily="18" charset="0"/>
            </a:endParaRPr>
          </a:p>
        </p:txBody>
      </p:sp>
      <p:sp>
        <p:nvSpPr>
          <p:cNvPr id="3" name="Text Placeholder 2"/>
          <p:cNvSpPr>
            <a:spLocks noGrp="1"/>
          </p:cNvSpPr>
          <p:nvPr>
            <p:ph type="body" idx="1"/>
          </p:nvPr>
        </p:nvSpPr>
        <p:spPr>
          <a:xfrm>
            <a:off x="320040" y="1143006"/>
            <a:ext cx="8503920" cy="4525963"/>
          </a:xfrm>
          <a:prstGeom prst="rect">
            <a:avLst/>
          </a:prstGeom>
        </p:spPr>
        <p:txBody>
          <a:bodyPr vert="horz" lIns="91440" tIns="45720" rIns="91440" bIns="45720" rtlCol="0">
            <a:normAutofit/>
          </a:bodyPr>
          <a:lstStyle/>
          <a:p>
            <a:r>
              <a:rPr lang="en-US" sz="1800" dirty="0" smtClean="0">
                <a:latin typeface="Calibri" panose="020F0502020204030204" pitchFamily="34" charset="0"/>
              </a:rPr>
              <a:t>Click to edit Master text styles</a:t>
            </a:r>
          </a:p>
          <a:p>
            <a:pPr marL="285750" lvl="1" indent="-285750"/>
            <a:r>
              <a:rPr lang="en-US" sz="1800" dirty="0" smtClean="0">
                <a:latin typeface="Calibri" panose="020F0502020204030204" pitchFamily="34" charset="0"/>
              </a:rPr>
              <a:t>First level</a:t>
            </a:r>
          </a:p>
          <a:p>
            <a:pPr marL="569913" lvl="2" indent="-228600" algn="l" defTabSz="914400" rtl="0" eaLnBrk="0" fontAlgn="base" latinLnBrk="0" hangingPunct="0">
              <a:spcBef>
                <a:spcPct val="0"/>
              </a:spcBef>
              <a:spcAft>
                <a:spcPts val="600"/>
              </a:spcAft>
              <a:buClr>
                <a:schemeClr val="accent2"/>
              </a:buClr>
              <a:buFont typeface="Arial" pitchFamily="34" charset="0"/>
              <a:buChar char="–"/>
            </a:pPr>
            <a:r>
              <a:rPr lang="en-US" sz="1600" dirty="0" smtClean="0">
                <a:latin typeface="Calibri" panose="020F0502020204030204" pitchFamily="34" charset="0"/>
              </a:rPr>
              <a:t>Second level</a:t>
            </a:r>
          </a:p>
          <a:p>
            <a:pPr marL="795338" lvl="3" indent="-228600" algn="l" defTabSz="914400" rtl="0" eaLnBrk="0" fontAlgn="base" latinLnBrk="0" hangingPunct="0">
              <a:spcBef>
                <a:spcPct val="0"/>
              </a:spcBef>
              <a:spcAft>
                <a:spcPts val="600"/>
              </a:spcAft>
              <a:buClr>
                <a:schemeClr val="accent2"/>
              </a:buClr>
              <a:buFont typeface="Arial" pitchFamily="34" charset="0"/>
              <a:buChar char="•"/>
            </a:pPr>
            <a:r>
              <a:rPr lang="en-US" sz="1400" dirty="0" smtClean="0">
                <a:latin typeface="Calibri" panose="020F0502020204030204" pitchFamily="34" charset="0"/>
              </a:rPr>
              <a:t>Third level</a:t>
            </a:r>
          </a:p>
          <a:p>
            <a:pPr marL="1031875" lvl="4" indent="-228600" algn="l" defTabSz="914400" rtl="0" eaLnBrk="0" fontAlgn="base" latinLnBrk="0" hangingPunct="0">
              <a:spcBef>
                <a:spcPct val="0"/>
              </a:spcBef>
              <a:spcAft>
                <a:spcPts val="600"/>
              </a:spcAft>
              <a:buClr>
                <a:schemeClr val="accent2"/>
              </a:buClr>
              <a:buFont typeface="Arial" pitchFamily="34" charset="0"/>
              <a:buChar char="–"/>
            </a:pPr>
            <a:r>
              <a:rPr lang="en-US" sz="1400" dirty="0" smtClean="0">
                <a:latin typeface="Calibri" panose="020F0502020204030204" pitchFamily="34" charset="0"/>
              </a:rPr>
              <a:t>Fourth level</a:t>
            </a:r>
            <a:endParaRPr lang="en-US" sz="1400" dirty="0">
              <a:latin typeface="Calibri" panose="020F0502020204030204" pitchFamily="34" charset="0"/>
            </a:endParaRPr>
          </a:p>
        </p:txBody>
      </p:sp>
      <p:sp>
        <p:nvSpPr>
          <p:cNvPr id="21" name="Title 1"/>
          <p:cNvSpPr txBox="1">
            <a:spLocks/>
          </p:cNvSpPr>
          <p:nvPr userDrawn="1"/>
        </p:nvSpPr>
        <p:spPr>
          <a:xfrm>
            <a:off x="472440" y="127031"/>
            <a:ext cx="8503920" cy="748145"/>
          </a:xfrm>
          <a:prstGeom prst="rect">
            <a:avLst/>
          </a:prstGeom>
        </p:spPr>
        <p:txBody>
          <a:bodyPr/>
          <a:lstStyle>
            <a:lvl1pPr algn="l" defTabSz="914400" rtl="0" eaLnBrk="1" fontAlgn="base" latinLnBrk="0" hangingPunct="1">
              <a:spcBef>
                <a:spcPct val="0"/>
              </a:spcBef>
              <a:spcAft>
                <a:spcPct val="0"/>
              </a:spcAft>
              <a:buNone/>
              <a:defRPr lang="en-US" sz="2800" b="1" i="1" kern="1200" dirty="0">
                <a:solidFill>
                  <a:schemeClr val="accent2"/>
                </a:solidFill>
                <a:latin typeface="Rockwell"/>
                <a:ea typeface="+mj-ea"/>
                <a:cs typeface="Rockwell"/>
              </a:defRPr>
            </a:lvl1pPr>
          </a:lstStyle>
          <a:p>
            <a:endParaRPr lang="en-US" sz="3200" dirty="0"/>
          </a:p>
        </p:txBody>
      </p:sp>
      <p:cxnSp>
        <p:nvCxnSpPr>
          <p:cNvPr id="9" name="Straight Connector 8"/>
          <p:cNvCxnSpPr/>
          <p:nvPr userDrawn="1"/>
        </p:nvCxnSpPr>
        <p:spPr>
          <a:xfrm>
            <a:off x="0" y="1000360"/>
            <a:ext cx="9144000" cy="0"/>
          </a:xfrm>
          <a:prstGeom prst="line">
            <a:avLst/>
          </a:prstGeom>
          <a:ln w="1270" cmpd="sng"/>
        </p:spPr>
        <p:style>
          <a:lnRef idx="2">
            <a:schemeClr val="accent1"/>
          </a:lnRef>
          <a:fillRef idx="0">
            <a:schemeClr val="accent1"/>
          </a:fillRef>
          <a:effectRef idx="1">
            <a:schemeClr val="accent1"/>
          </a:effectRef>
          <a:fontRef idx="minor">
            <a:schemeClr val="tx1"/>
          </a:fontRef>
        </p:style>
      </p:cxnSp>
      <p:pic>
        <p:nvPicPr>
          <p:cNvPr id="28" name="Picture 27" descr="nfl-shield.gif"/>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8302" y="-19842"/>
            <a:ext cx="742311" cy="1020202"/>
          </a:xfrm>
          <a:prstGeom prst="rect">
            <a:avLst/>
          </a:prstGeom>
        </p:spPr>
      </p:pic>
    </p:spTree>
    <p:extLst>
      <p:ext uri="{BB962C8B-B14F-4D97-AF65-F5344CB8AC3E}">
        <p14:creationId xmlns:p14="http://schemas.microsoft.com/office/powerpoint/2010/main" val="28525616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73"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defTabSz="914400" rtl="0" eaLnBrk="1" fontAlgn="base" latinLnBrk="0" hangingPunct="1">
        <a:spcBef>
          <a:spcPct val="0"/>
        </a:spcBef>
        <a:spcAft>
          <a:spcPct val="0"/>
        </a:spcAft>
        <a:buNone/>
        <a:defRPr lang="en-US" sz="2800" b="1" i="1" kern="1200" dirty="0">
          <a:solidFill>
            <a:schemeClr val="accent2"/>
          </a:solidFill>
          <a:latin typeface="Rockwell"/>
          <a:ea typeface="+mj-ea"/>
          <a:cs typeface="Rockwell"/>
        </a:defRPr>
      </a:lvl1pPr>
    </p:titleStyle>
    <p:bodyStyle>
      <a:lvl1pPr marL="0" indent="0" algn="l" defTabSz="914400" rtl="0" eaLnBrk="0" fontAlgn="base" latinLnBrk="0" hangingPunct="0">
        <a:spcBef>
          <a:spcPct val="0"/>
        </a:spcBef>
        <a:spcAft>
          <a:spcPts val="600"/>
        </a:spcAft>
        <a:buClr>
          <a:schemeClr val="accent2"/>
        </a:buClr>
        <a:buFont typeface="Wingdings" pitchFamily="2" charset="2"/>
        <a:buNone/>
        <a:defRPr lang="en-US" sz="1800" b="1" kern="1200" dirty="0" smtClean="0">
          <a:solidFill>
            <a:schemeClr val="tx1"/>
          </a:solidFill>
          <a:latin typeface="Arial"/>
          <a:ea typeface="+mn-ea"/>
          <a:cs typeface="Arial"/>
        </a:defRPr>
      </a:lvl1pPr>
      <a:lvl2pPr marL="0" indent="0" algn="l" defTabSz="914400" rtl="0" eaLnBrk="1" fontAlgn="base" latinLnBrk="0" hangingPunct="1">
        <a:spcBef>
          <a:spcPct val="0"/>
        </a:spcBef>
        <a:spcAft>
          <a:spcPts val="600"/>
        </a:spcAft>
        <a:buClr>
          <a:schemeClr val="accent2"/>
        </a:buClr>
        <a:buSzPct val="100000"/>
        <a:buFontTx/>
        <a:buBlip>
          <a:blip r:embed="rId15"/>
        </a:buBlip>
        <a:defRPr lang="en-US" sz="1600" b="0" kern="1200" dirty="0" smtClean="0">
          <a:solidFill>
            <a:schemeClr val="tx1"/>
          </a:solidFill>
          <a:latin typeface="Arial"/>
          <a:ea typeface="+mn-ea"/>
          <a:cs typeface="Arial"/>
        </a:defRPr>
      </a:lvl2pPr>
      <a:lvl3pPr marL="627063" indent="-285750" algn="l" defTabSz="914400" rtl="0" eaLnBrk="1" fontAlgn="base" latinLnBrk="0" hangingPunct="1">
        <a:spcBef>
          <a:spcPct val="0"/>
        </a:spcBef>
        <a:spcAft>
          <a:spcPts val="600"/>
        </a:spcAft>
        <a:buClr>
          <a:schemeClr val="accent2"/>
        </a:buClr>
        <a:buSzPct val="100000"/>
        <a:buFontTx/>
        <a:buBlip>
          <a:blip r:embed="rId15"/>
        </a:buBlip>
        <a:defRPr lang="en-US" sz="1600" b="0" kern="1200" dirty="0" smtClean="0">
          <a:solidFill>
            <a:schemeClr val="tx1"/>
          </a:solidFill>
          <a:latin typeface="Arial"/>
          <a:ea typeface="+mn-ea"/>
          <a:cs typeface="Arial"/>
        </a:defRPr>
      </a:lvl3pPr>
      <a:lvl4pPr marL="852488" indent="-285750" algn="l" defTabSz="914400" rtl="0" eaLnBrk="1" fontAlgn="base" latinLnBrk="0" hangingPunct="1">
        <a:spcBef>
          <a:spcPct val="0"/>
        </a:spcBef>
        <a:spcAft>
          <a:spcPts val="600"/>
        </a:spcAft>
        <a:buClr>
          <a:schemeClr val="accent2"/>
        </a:buClr>
        <a:buSzPct val="100000"/>
        <a:buFontTx/>
        <a:buBlip>
          <a:blip r:embed="rId15"/>
        </a:buBlip>
        <a:defRPr lang="en-US" sz="1400" b="0" kern="1200" dirty="0" smtClean="0">
          <a:solidFill>
            <a:schemeClr val="tx1"/>
          </a:solidFill>
          <a:latin typeface="Arial"/>
          <a:ea typeface="+mn-ea"/>
          <a:cs typeface="Arial"/>
        </a:defRPr>
      </a:lvl4pPr>
      <a:lvl5pPr marL="1089025" indent="-285750" algn="l" defTabSz="914400" rtl="0" eaLnBrk="1" fontAlgn="base" latinLnBrk="0" hangingPunct="1">
        <a:spcBef>
          <a:spcPct val="0"/>
        </a:spcBef>
        <a:spcAft>
          <a:spcPts val="600"/>
        </a:spcAft>
        <a:buClr>
          <a:schemeClr val="accent2"/>
        </a:buClr>
        <a:buSzPct val="100000"/>
        <a:buFontTx/>
        <a:buBlip>
          <a:blip r:embed="rId15"/>
        </a:buBlip>
        <a:defRPr lang="en-US" sz="1400" b="0" kern="1200" dirty="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4" name="Picture 3" descr="10428C00-GPEYX-1024x76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1" y="4719215"/>
            <a:ext cx="9142413" cy="2138784"/>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latin typeface="Arial" pitchFamily="34" charset="0"/>
                <a:cs typeface="Arial" pitchFamily="34" charset="0"/>
              </a:rPr>
              <a:t>NFL Draft Predictor 2014</a:t>
            </a:r>
          </a:p>
          <a:p>
            <a:pPr algn="ctr"/>
            <a:r>
              <a:rPr lang="en-US" sz="2000" dirty="0" smtClean="0">
                <a:latin typeface="Arial" pitchFamily="34" charset="0"/>
                <a:cs typeface="Arial" pitchFamily="34" charset="0"/>
              </a:rPr>
              <a:t>Daniel Kiridly, Danny Ludeman, Richard Bondi, Caroline Young</a:t>
            </a:r>
          </a:p>
          <a:p>
            <a:pPr algn="ctr"/>
            <a:r>
              <a:rPr lang="en-US" sz="2000" dirty="0" smtClean="0">
                <a:latin typeface="Arial" pitchFamily="34" charset="0"/>
                <a:cs typeface="Arial" pitchFamily="34" charset="0"/>
              </a:rPr>
              <a:t>Decision Models, Spring 2014</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val="7500383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Assumptions &amp; Simplifications</a:t>
            </a:r>
            <a:endParaRPr lang="en-US" dirty="0"/>
          </a:p>
        </p:txBody>
      </p:sp>
      <p:graphicFrame>
        <p:nvGraphicFramePr>
          <p:cNvPr id="5" name="Diagram 4"/>
          <p:cNvGraphicFramePr/>
          <p:nvPr>
            <p:extLst>
              <p:ext uri="{D42A27DB-BD31-4B8C-83A1-F6EECF244321}">
                <p14:modId xmlns:p14="http://schemas.microsoft.com/office/powerpoint/2010/main" val="1478759155"/>
              </p:ext>
            </p:extLst>
          </p:nvPr>
        </p:nvGraphicFramePr>
        <p:xfrm>
          <a:off x="245985" y="1531624"/>
          <a:ext cx="8652030" cy="46295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451474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Under the Hood</a:t>
            </a:r>
          </a:p>
        </p:txBody>
      </p:sp>
      <p:pic>
        <p:nvPicPr>
          <p:cNvPr id="4" name="Picture 3" descr="Screencap Draft Pick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670" y="1607520"/>
            <a:ext cx="8442960" cy="4084320"/>
          </a:xfrm>
          <a:prstGeom prst="rect">
            <a:avLst/>
          </a:prstGeom>
        </p:spPr>
      </p:pic>
    </p:spTree>
    <p:extLst>
      <p:ext uri="{BB962C8B-B14F-4D97-AF65-F5344CB8AC3E}">
        <p14:creationId xmlns:p14="http://schemas.microsoft.com/office/powerpoint/2010/main" val="14185811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Under the Hood</a:t>
            </a:r>
            <a:endParaRPr lang="en-US" dirty="0"/>
          </a:p>
        </p:txBody>
      </p:sp>
      <p:pic>
        <p:nvPicPr>
          <p:cNvPr id="6" name="Picture 5" descr="Screencap Player Sco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41" y="1759310"/>
            <a:ext cx="9144000" cy="3625516"/>
          </a:xfrm>
          <a:prstGeom prst="rect">
            <a:avLst/>
          </a:prstGeom>
        </p:spPr>
      </p:pic>
    </p:spTree>
    <p:extLst>
      <p:ext uri="{BB962C8B-B14F-4D97-AF65-F5344CB8AC3E}">
        <p14:creationId xmlns:p14="http://schemas.microsoft.com/office/powerpoint/2010/main" val="41594293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Under the Hood</a:t>
            </a:r>
            <a:endParaRPr lang="en-US" dirty="0"/>
          </a:p>
        </p:txBody>
      </p:sp>
      <p:pic>
        <p:nvPicPr>
          <p:cNvPr id="5" name="Picture 4" descr="Screencap Player Score Equation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18266"/>
            <a:ext cx="9144000" cy="2585545"/>
          </a:xfrm>
          <a:prstGeom prst="rect">
            <a:avLst/>
          </a:prstGeom>
        </p:spPr>
      </p:pic>
    </p:spTree>
    <p:extLst>
      <p:ext uri="{BB962C8B-B14F-4D97-AF65-F5344CB8AC3E}">
        <p14:creationId xmlns:p14="http://schemas.microsoft.com/office/powerpoint/2010/main" val="14185811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0"/>
            <a:ext cx="914241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rial" pitchFamily="34" charset="0"/>
              <a:cs typeface="Arial" pitchFamily="34" charset="0"/>
            </a:endParaRPr>
          </a:p>
        </p:txBody>
      </p:sp>
      <p:sp>
        <p:nvSpPr>
          <p:cNvPr id="2" name="Title 1"/>
          <p:cNvSpPr>
            <a:spLocks noGrp="1"/>
          </p:cNvSpPr>
          <p:nvPr>
            <p:ph type="title"/>
          </p:nvPr>
        </p:nvSpPr>
        <p:spPr/>
        <p:txBody>
          <a:bodyPr/>
          <a:lstStyle/>
          <a:p>
            <a:r>
              <a:rPr lang="en-US" sz="6000" dirty="0" smtClean="0">
                <a:solidFill>
                  <a:schemeClr val="accent6"/>
                </a:solidFill>
              </a:rPr>
              <a:t>Simulation</a:t>
            </a:r>
            <a:endParaRPr lang="en-US" sz="6000" dirty="0">
              <a:solidFill>
                <a:schemeClr val="accent6"/>
              </a:solidFill>
            </a:endParaRPr>
          </a:p>
        </p:txBody>
      </p:sp>
    </p:spTree>
    <p:extLst>
      <p:ext uri="{BB962C8B-B14F-4D97-AF65-F5344CB8AC3E}">
        <p14:creationId xmlns:p14="http://schemas.microsoft.com/office/powerpoint/2010/main" val="37652990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Tree>
    <p:extLst>
      <p:ext uri="{BB962C8B-B14F-4D97-AF65-F5344CB8AC3E}">
        <p14:creationId xmlns:p14="http://schemas.microsoft.com/office/powerpoint/2010/main" val="8668263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Results – Beginning of Draft Top Down</a:t>
            </a:r>
            <a:endParaRPr lang="en-US" dirty="0"/>
          </a:p>
        </p:txBody>
      </p:sp>
      <p:pic>
        <p:nvPicPr>
          <p:cNvPr id="6" name="Picture 5"/>
          <p:cNvPicPr>
            <a:picLocks/>
          </p:cNvPicPr>
          <p:nvPr/>
        </p:nvPicPr>
        <p:blipFill>
          <a:blip r:embed="rId3">
            <a:extLst>
              <a:ext uri="{28A0092B-C50C-407E-A947-70E740481C1C}">
                <a14:useLocalDpi xmlns:a14="http://schemas.microsoft.com/office/drawing/2010/main" val="0"/>
              </a:ext>
            </a:extLst>
          </a:blip>
          <a:stretch>
            <a:fillRect/>
          </a:stretch>
        </p:blipFill>
        <p:spPr>
          <a:xfrm>
            <a:off x="94195" y="1228051"/>
            <a:ext cx="6082722" cy="2542863"/>
          </a:xfrm>
          <a:prstGeom prst="rect">
            <a:avLst/>
          </a:prstGeom>
        </p:spPr>
      </p:pic>
      <p:pic>
        <p:nvPicPr>
          <p:cNvPr id="7" name="Picture 6"/>
          <p:cNvPicPr>
            <a:picLocks/>
          </p:cNvPicPr>
          <p:nvPr/>
        </p:nvPicPr>
        <p:blipFill>
          <a:blip r:embed="rId4">
            <a:extLst>
              <a:ext uri="{28A0092B-C50C-407E-A947-70E740481C1C}">
                <a14:useLocalDpi xmlns:a14="http://schemas.microsoft.com/office/drawing/2010/main" val="0"/>
              </a:ext>
            </a:extLst>
          </a:blip>
          <a:stretch>
            <a:fillRect/>
          </a:stretch>
        </p:blipFill>
        <p:spPr>
          <a:xfrm>
            <a:off x="3061278" y="3884374"/>
            <a:ext cx="6082722" cy="2542863"/>
          </a:xfrm>
          <a:prstGeom prst="rect">
            <a:avLst/>
          </a:prstGeom>
        </p:spPr>
      </p:pic>
      <p:sp>
        <p:nvSpPr>
          <p:cNvPr id="10" name="Rectangle 9"/>
          <p:cNvSpPr/>
          <p:nvPr/>
        </p:nvSpPr>
        <p:spPr>
          <a:xfrm>
            <a:off x="6317585" y="1228045"/>
            <a:ext cx="4572000" cy="1215718"/>
          </a:xfrm>
          <a:prstGeom prst="rect">
            <a:avLst/>
          </a:prstGeom>
        </p:spPr>
        <p:txBody>
          <a:bodyPr>
            <a:spAutoFit/>
          </a:bodyPr>
          <a:lstStyle/>
          <a:p>
            <a:pPr>
              <a:spcAft>
                <a:spcPts val="600"/>
              </a:spcAft>
            </a:pPr>
            <a:r>
              <a:rPr lang="en-US" sz="1600" b="1" dirty="0">
                <a:solidFill>
                  <a:srgbClr val="000000"/>
                </a:solidFill>
                <a:cs typeface="Arial" pitchFamily="34" charset="0"/>
              </a:rPr>
              <a:t># 1 Houston:</a:t>
            </a:r>
          </a:p>
          <a:p>
            <a:pPr>
              <a:spcAft>
                <a:spcPts val="600"/>
              </a:spcAft>
            </a:pPr>
            <a:r>
              <a:rPr lang="en-US" sz="1400" dirty="0">
                <a:solidFill>
                  <a:srgbClr val="000000"/>
                </a:solidFill>
                <a:cs typeface="Arial" pitchFamily="34" charset="0"/>
              </a:rPr>
              <a:t>8 QB Johnny </a:t>
            </a:r>
            <a:r>
              <a:rPr lang="en-US" sz="1400" dirty="0" err="1">
                <a:solidFill>
                  <a:srgbClr val="000000"/>
                </a:solidFill>
                <a:cs typeface="Arial" pitchFamily="34" charset="0"/>
              </a:rPr>
              <a:t>Manziel</a:t>
            </a:r>
            <a:r>
              <a:rPr lang="en-US" sz="1400" dirty="0">
                <a:solidFill>
                  <a:srgbClr val="000000"/>
                </a:solidFill>
                <a:cs typeface="Arial" pitchFamily="34" charset="0"/>
              </a:rPr>
              <a:t> ~70%</a:t>
            </a:r>
          </a:p>
          <a:p>
            <a:pPr>
              <a:spcAft>
                <a:spcPts val="600"/>
              </a:spcAft>
            </a:pPr>
            <a:r>
              <a:rPr lang="en-US" sz="1400" dirty="0">
                <a:solidFill>
                  <a:srgbClr val="000000"/>
                </a:solidFill>
                <a:cs typeface="Arial" pitchFamily="34" charset="0"/>
              </a:rPr>
              <a:t>3 OLB Khalil Mack ~27%</a:t>
            </a:r>
          </a:p>
          <a:p>
            <a:pPr>
              <a:spcAft>
                <a:spcPts val="600"/>
              </a:spcAft>
            </a:pPr>
            <a:r>
              <a:rPr lang="en-US" sz="1400" dirty="0">
                <a:solidFill>
                  <a:srgbClr val="000000"/>
                </a:solidFill>
                <a:cs typeface="Arial" pitchFamily="34" charset="0"/>
              </a:rPr>
              <a:t>1 DE </a:t>
            </a:r>
            <a:r>
              <a:rPr lang="en-US" sz="1400" dirty="0" err="1">
                <a:solidFill>
                  <a:srgbClr val="000000"/>
                </a:solidFill>
                <a:cs typeface="Arial" pitchFamily="34" charset="0"/>
              </a:rPr>
              <a:t>Jadeveon</a:t>
            </a:r>
            <a:r>
              <a:rPr lang="en-US" sz="1400" dirty="0">
                <a:solidFill>
                  <a:srgbClr val="000000"/>
                </a:solidFill>
                <a:cs typeface="Arial" pitchFamily="34" charset="0"/>
              </a:rPr>
              <a:t> </a:t>
            </a:r>
            <a:r>
              <a:rPr lang="en-US" sz="1400" dirty="0" err="1">
                <a:solidFill>
                  <a:srgbClr val="000000"/>
                </a:solidFill>
                <a:cs typeface="Arial" pitchFamily="34" charset="0"/>
              </a:rPr>
              <a:t>Clowney</a:t>
            </a:r>
            <a:r>
              <a:rPr lang="en-US" sz="1400" dirty="0">
                <a:solidFill>
                  <a:srgbClr val="000000"/>
                </a:solidFill>
                <a:cs typeface="Arial" pitchFamily="34" charset="0"/>
              </a:rPr>
              <a:t> ~3</a:t>
            </a:r>
            <a:r>
              <a:rPr lang="en-US" sz="1400" dirty="0" smtClean="0">
                <a:solidFill>
                  <a:srgbClr val="000000"/>
                </a:solidFill>
                <a:cs typeface="Arial" pitchFamily="34" charset="0"/>
              </a:rPr>
              <a:t>%</a:t>
            </a:r>
            <a:endParaRPr lang="en-US" sz="1400" dirty="0">
              <a:solidFill>
                <a:srgbClr val="000000"/>
              </a:solidFill>
              <a:cs typeface="Arial" pitchFamily="34" charset="0"/>
            </a:endParaRPr>
          </a:p>
        </p:txBody>
      </p:sp>
      <p:sp>
        <p:nvSpPr>
          <p:cNvPr id="11" name="Rectangle 10"/>
          <p:cNvSpPr/>
          <p:nvPr/>
        </p:nvSpPr>
        <p:spPr>
          <a:xfrm>
            <a:off x="94195" y="3884370"/>
            <a:ext cx="4165820" cy="1215718"/>
          </a:xfrm>
          <a:prstGeom prst="rect">
            <a:avLst/>
          </a:prstGeom>
        </p:spPr>
        <p:txBody>
          <a:bodyPr wrap="square">
            <a:spAutoFit/>
          </a:bodyPr>
          <a:lstStyle/>
          <a:p>
            <a:pPr>
              <a:spcAft>
                <a:spcPts val="600"/>
              </a:spcAft>
            </a:pPr>
            <a:r>
              <a:rPr lang="en-US" sz="1600" b="1" dirty="0" smtClean="0">
                <a:solidFill>
                  <a:srgbClr val="000000"/>
                </a:solidFill>
                <a:cs typeface="Arial" pitchFamily="34" charset="0"/>
              </a:rPr>
              <a:t>#</a:t>
            </a:r>
            <a:r>
              <a:rPr lang="en-US" sz="1600" b="1" dirty="0">
                <a:solidFill>
                  <a:srgbClr val="000000"/>
                </a:solidFill>
                <a:cs typeface="Arial" pitchFamily="34" charset="0"/>
              </a:rPr>
              <a:t>2 St. Louis:</a:t>
            </a:r>
          </a:p>
          <a:p>
            <a:pPr>
              <a:spcAft>
                <a:spcPts val="600"/>
              </a:spcAft>
            </a:pPr>
            <a:r>
              <a:rPr lang="en-US" sz="1400" dirty="0">
                <a:solidFill>
                  <a:srgbClr val="000000"/>
                </a:solidFill>
                <a:cs typeface="Arial" pitchFamily="34" charset="0"/>
              </a:rPr>
              <a:t>1 DE </a:t>
            </a:r>
            <a:r>
              <a:rPr lang="en-US" sz="1400" dirty="0" err="1">
                <a:solidFill>
                  <a:srgbClr val="000000"/>
                </a:solidFill>
                <a:cs typeface="Arial" pitchFamily="34" charset="0"/>
              </a:rPr>
              <a:t>Jadeveon</a:t>
            </a:r>
            <a:r>
              <a:rPr lang="en-US" sz="1400" dirty="0">
                <a:solidFill>
                  <a:srgbClr val="000000"/>
                </a:solidFill>
                <a:cs typeface="Arial" pitchFamily="34" charset="0"/>
              </a:rPr>
              <a:t> </a:t>
            </a:r>
            <a:r>
              <a:rPr lang="en-US" sz="1400" dirty="0" err="1">
                <a:solidFill>
                  <a:srgbClr val="000000"/>
                </a:solidFill>
                <a:cs typeface="Arial" pitchFamily="34" charset="0"/>
              </a:rPr>
              <a:t>Clowney</a:t>
            </a:r>
            <a:r>
              <a:rPr lang="en-US" sz="1400" dirty="0">
                <a:solidFill>
                  <a:srgbClr val="000000"/>
                </a:solidFill>
                <a:cs typeface="Arial" pitchFamily="34" charset="0"/>
              </a:rPr>
              <a:t> ~57%</a:t>
            </a:r>
          </a:p>
          <a:p>
            <a:pPr>
              <a:spcAft>
                <a:spcPts val="600"/>
              </a:spcAft>
            </a:pPr>
            <a:r>
              <a:rPr lang="en-US" sz="1400" dirty="0">
                <a:solidFill>
                  <a:srgbClr val="000000"/>
                </a:solidFill>
                <a:cs typeface="Arial" pitchFamily="34" charset="0"/>
              </a:rPr>
              <a:t>12 DT Aaron Donald ~42%</a:t>
            </a:r>
          </a:p>
          <a:p>
            <a:pPr>
              <a:spcAft>
                <a:spcPts val="600"/>
              </a:spcAft>
            </a:pPr>
            <a:r>
              <a:rPr lang="en-US" sz="1400" dirty="0">
                <a:solidFill>
                  <a:srgbClr val="000000"/>
                </a:solidFill>
                <a:cs typeface="Arial" pitchFamily="34" charset="0"/>
              </a:rPr>
              <a:t>2 OT Greg Robinson ~1%</a:t>
            </a:r>
          </a:p>
        </p:txBody>
      </p:sp>
    </p:spTree>
    <p:extLst>
      <p:ext uri="{BB962C8B-B14F-4D97-AF65-F5344CB8AC3E}">
        <p14:creationId xmlns:p14="http://schemas.microsoft.com/office/powerpoint/2010/main" val="32036318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Results – Middle of Draft Top Down</a:t>
            </a:r>
            <a:endParaRPr lang="en-US" dirty="0"/>
          </a:p>
        </p:txBody>
      </p:sp>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2891188" y="3884372"/>
            <a:ext cx="6082722" cy="2542863"/>
          </a:xfrm>
          <a:prstGeom prst="rect">
            <a:avLst/>
          </a:prstGeom>
        </p:spPr>
      </p:pic>
      <p:pic>
        <p:nvPicPr>
          <p:cNvPr id="5" name="Picture 4"/>
          <p:cNvPicPr>
            <a:picLocks/>
          </p:cNvPicPr>
          <p:nvPr/>
        </p:nvPicPr>
        <p:blipFill>
          <a:blip r:embed="rId4">
            <a:extLst>
              <a:ext uri="{28A0092B-C50C-407E-A947-70E740481C1C}">
                <a14:useLocalDpi xmlns:a14="http://schemas.microsoft.com/office/drawing/2010/main" val="0"/>
              </a:ext>
            </a:extLst>
          </a:blip>
          <a:stretch>
            <a:fillRect/>
          </a:stretch>
        </p:blipFill>
        <p:spPr>
          <a:xfrm>
            <a:off x="245985" y="1152150"/>
            <a:ext cx="6082722" cy="2542863"/>
          </a:xfrm>
          <a:prstGeom prst="rect">
            <a:avLst/>
          </a:prstGeom>
        </p:spPr>
      </p:pic>
      <p:sp>
        <p:nvSpPr>
          <p:cNvPr id="10" name="TextBox 9"/>
          <p:cNvSpPr txBox="1"/>
          <p:nvPr/>
        </p:nvSpPr>
        <p:spPr>
          <a:xfrm>
            <a:off x="6422902" y="1152150"/>
            <a:ext cx="2721098" cy="1215717"/>
          </a:xfrm>
          <a:prstGeom prst="rect">
            <a:avLst/>
          </a:prstGeom>
          <a:noFill/>
        </p:spPr>
        <p:txBody>
          <a:bodyPr wrap="square" rtlCol="0">
            <a:spAutoFit/>
          </a:bodyPr>
          <a:lstStyle/>
          <a:p>
            <a:pPr>
              <a:spcAft>
                <a:spcPts val="600"/>
              </a:spcAft>
            </a:pPr>
            <a:r>
              <a:rPr lang="en-US" sz="1600" b="1" dirty="0" smtClean="0">
                <a:latin typeface="Arial" pitchFamily="34" charset="0"/>
                <a:cs typeface="Arial" pitchFamily="34" charset="0"/>
              </a:rPr>
              <a:t>#12 New York Giants</a:t>
            </a:r>
          </a:p>
          <a:p>
            <a:pPr>
              <a:spcAft>
                <a:spcPts val="600"/>
              </a:spcAft>
            </a:pPr>
            <a:r>
              <a:rPr lang="en-US" sz="1400" dirty="0" smtClean="0">
                <a:latin typeface="Arial" pitchFamily="34" charset="0"/>
                <a:cs typeface="Arial" pitchFamily="34" charset="0"/>
              </a:rPr>
              <a:t>6 Mike Evans </a:t>
            </a:r>
            <a:r>
              <a:rPr lang="en-US" sz="1400" dirty="0" err="1" smtClean="0">
                <a:latin typeface="Arial" pitchFamily="34" charset="0"/>
                <a:cs typeface="Arial" pitchFamily="34" charset="0"/>
              </a:rPr>
              <a:t>WR</a:t>
            </a:r>
            <a:r>
              <a:rPr lang="en-US" sz="1400" dirty="0" smtClean="0">
                <a:latin typeface="Arial" pitchFamily="34" charset="0"/>
                <a:cs typeface="Arial" pitchFamily="34" charset="0"/>
              </a:rPr>
              <a:t> ~29%</a:t>
            </a:r>
          </a:p>
          <a:p>
            <a:pPr>
              <a:spcAft>
                <a:spcPts val="600"/>
              </a:spcAft>
            </a:pPr>
            <a:r>
              <a:rPr lang="en-US" sz="1400" dirty="0" smtClean="0">
                <a:latin typeface="Arial" pitchFamily="34" charset="0"/>
                <a:cs typeface="Arial" pitchFamily="34" charset="0"/>
              </a:rPr>
              <a:t>16 Ha Ha Clinton-Dix FS ~23%  </a:t>
            </a:r>
          </a:p>
          <a:p>
            <a:pPr>
              <a:spcAft>
                <a:spcPts val="600"/>
              </a:spcAft>
            </a:pPr>
            <a:r>
              <a:rPr lang="en-US" sz="1400" dirty="0" smtClean="0">
                <a:latin typeface="Arial" pitchFamily="34" charset="0"/>
                <a:cs typeface="Arial" pitchFamily="34" charset="0"/>
              </a:rPr>
              <a:t>26 Morgan Moses OT ~22%</a:t>
            </a:r>
          </a:p>
        </p:txBody>
      </p:sp>
      <p:sp>
        <p:nvSpPr>
          <p:cNvPr id="11" name="TextBox 10"/>
          <p:cNvSpPr txBox="1"/>
          <p:nvPr/>
        </p:nvSpPr>
        <p:spPr>
          <a:xfrm>
            <a:off x="245985" y="3884372"/>
            <a:ext cx="2200955" cy="1184940"/>
          </a:xfrm>
          <a:prstGeom prst="rect">
            <a:avLst/>
          </a:prstGeom>
          <a:noFill/>
        </p:spPr>
        <p:txBody>
          <a:bodyPr wrap="square" rtlCol="0">
            <a:spAutoFit/>
          </a:bodyPr>
          <a:lstStyle/>
          <a:p>
            <a:pPr>
              <a:spcAft>
                <a:spcPts val="600"/>
              </a:spcAft>
            </a:pPr>
            <a:r>
              <a:rPr lang="en-US" sz="1600" b="1" dirty="0" smtClean="0">
                <a:latin typeface="Arial" pitchFamily="34" charset="0"/>
                <a:cs typeface="Arial" pitchFamily="34" charset="0"/>
              </a:rPr>
              <a:t>#13 St. Louis</a:t>
            </a:r>
          </a:p>
          <a:p>
            <a:pPr>
              <a:spcAft>
                <a:spcPts val="600"/>
              </a:spcAft>
            </a:pPr>
            <a:r>
              <a:rPr lang="en-US" sz="1400" dirty="0" smtClean="0">
                <a:latin typeface="Arial" pitchFamily="34" charset="0"/>
                <a:cs typeface="Arial" pitchFamily="34" charset="0"/>
              </a:rPr>
              <a:t>6 Mike Evans </a:t>
            </a:r>
            <a:r>
              <a:rPr lang="en-US" sz="1400" dirty="0" err="1" smtClean="0">
                <a:latin typeface="Arial" pitchFamily="34" charset="0"/>
                <a:cs typeface="Arial" pitchFamily="34" charset="0"/>
              </a:rPr>
              <a:t>WR~48</a:t>
            </a:r>
            <a:r>
              <a:rPr lang="en-US" sz="1400" dirty="0" smtClean="0">
                <a:latin typeface="Arial" pitchFamily="34" charset="0"/>
                <a:cs typeface="Arial" pitchFamily="34" charset="0"/>
              </a:rPr>
              <a:t>%</a:t>
            </a:r>
          </a:p>
          <a:p>
            <a:pPr>
              <a:spcAft>
                <a:spcPts val="600"/>
              </a:spcAft>
            </a:pPr>
            <a:r>
              <a:rPr lang="en-US" sz="1400" dirty="0" smtClean="0"/>
              <a:t>18 Odell Beckham ~44%</a:t>
            </a:r>
            <a:endParaRPr lang="en-US" sz="1400" dirty="0">
              <a:solidFill>
                <a:srgbClr val="000000"/>
              </a:solidFill>
              <a:latin typeface="Calibri"/>
            </a:endParaRPr>
          </a:p>
          <a:p>
            <a:pPr>
              <a:spcAft>
                <a:spcPts val="600"/>
              </a:spcAft>
            </a:pPr>
            <a:endParaRPr lang="en-US" sz="1200" dirty="0" smtClean="0">
              <a:latin typeface="Arial" pitchFamily="34" charset="0"/>
              <a:cs typeface="Arial" pitchFamily="34" charset="0"/>
            </a:endParaRPr>
          </a:p>
        </p:txBody>
      </p:sp>
    </p:spTree>
    <p:extLst>
      <p:ext uri="{BB962C8B-B14F-4D97-AF65-F5344CB8AC3E}">
        <p14:creationId xmlns:p14="http://schemas.microsoft.com/office/powerpoint/2010/main" val="14134042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Results – End of Draft Top Down</a:t>
            </a:r>
            <a:endParaRPr lang="en-US" dirty="0"/>
          </a:p>
        </p:txBody>
      </p:sp>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12989" y="1152152"/>
            <a:ext cx="6082722" cy="2542863"/>
          </a:xfrm>
          <a:prstGeom prst="rect">
            <a:avLst/>
          </a:prstGeom>
        </p:spPr>
      </p:pic>
      <p:pic>
        <p:nvPicPr>
          <p:cNvPr id="5" name="Picture 4"/>
          <p:cNvPicPr>
            <a:picLocks/>
          </p:cNvPicPr>
          <p:nvPr/>
        </p:nvPicPr>
        <p:blipFill>
          <a:blip r:embed="rId4">
            <a:extLst>
              <a:ext uri="{28A0092B-C50C-407E-A947-70E740481C1C}">
                <a14:useLocalDpi xmlns:a14="http://schemas.microsoft.com/office/drawing/2010/main" val="0"/>
              </a:ext>
            </a:extLst>
          </a:blip>
          <a:stretch>
            <a:fillRect/>
          </a:stretch>
        </p:blipFill>
        <p:spPr>
          <a:xfrm>
            <a:off x="2978205" y="3960271"/>
            <a:ext cx="6082722" cy="2542863"/>
          </a:xfrm>
          <a:prstGeom prst="rect">
            <a:avLst/>
          </a:prstGeom>
        </p:spPr>
      </p:pic>
      <p:sp>
        <p:nvSpPr>
          <p:cNvPr id="6" name="TextBox 5"/>
          <p:cNvSpPr txBox="1"/>
          <p:nvPr/>
        </p:nvSpPr>
        <p:spPr>
          <a:xfrm>
            <a:off x="6317585" y="1152154"/>
            <a:ext cx="2959905" cy="1508105"/>
          </a:xfrm>
          <a:prstGeom prst="rect">
            <a:avLst/>
          </a:prstGeom>
          <a:noFill/>
        </p:spPr>
        <p:txBody>
          <a:bodyPr wrap="square" rtlCol="0">
            <a:spAutoFit/>
          </a:bodyPr>
          <a:lstStyle/>
          <a:p>
            <a:pPr>
              <a:spcAft>
                <a:spcPts val="600"/>
              </a:spcAft>
            </a:pPr>
            <a:r>
              <a:rPr lang="en-US" sz="1600" b="1" dirty="0" smtClean="0">
                <a:latin typeface="Arial" pitchFamily="34" charset="0"/>
                <a:cs typeface="Arial" pitchFamily="34" charset="0"/>
              </a:rPr>
              <a:t>#30 Denver</a:t>
            </a:r>
            <a:endParaRPr lang="en-US" sz="1600" dirty="0" smtClean="0">
              <a:latin typeface="Arial" pitchFamily="34" charset="0"/>
              <a:cs typeface="Arial" pitchFamily="34" charset="0"/>
            </a:endParaRPr>
          </a:p>
          <a:p>
            <a:pPr>
              <a:spcAft>
                <a:spcPts val="600"/>
              </a:spcAft>
            </a:pPr>
            <a:r>
              <a:rPr lang="en-US" sz="1400" dirty="0" smtClean="0">
                <a:latin typeface="Arial" pitchFamily="34" charset="0"/>
                <a:cs typeface="Arial" pitchFamily="34" charset="0"/>
              </a:rPr>
              <a:t>33 DE Dee Ford ~52%</a:t>
            </a:r>
          </a:p>
          <a:p>
            <a:pPr>
              <a:spcAft>
                <a:spcPts val="600"/>
              </a:spcAft>
            </a:pPr>
            <a:r>
              <a:rPr lang="en-US" sz="1400" dirty="0" smtClean="0">
                <a:latin typeface="Arial" pitchFamily="34" charset="0"/>
                <a:cs typeface="Arial" pitchFamily="34" charset="0"/>
              </a:rPr>
              <a:t>51 DE Demarcus Lawrence ~18%</a:t>
            </a:r>
          </a:p>
          <a:p>
            <a:pPr>
              <a:spcAft>
                <a:spcPts val="600"/>
              </a:spcAft>
            </a:pPr>
            <a:r>
              <a:rPr lang="en-US" sz="1400" dirty="0" smtClean="0">
                <a:latin typeface="Arial" pitchFamily="34" charset="0"/>
                <a:cs typeface="Arial" pitchFamily="34" charset="0"/>
              </a:rPr>
              <a:t>31 DE </a:t>
            </a:r>
            <a:r>
              <a:rPr lang="en-US" sz="1400" dirty="0" err="1" smtClean="0">
                <a:latin typeface="Arial" pitchFamily="34" charset="0"/>
                <a:cs typeface="Arial" pitchFamily="34" charset="0"/>
              </a:rPr>
              <a:t>Kony</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Ealy</a:t>
            </a:r>
            <a:r>
              <a:rPr lang="en-US" sz="1400" dirty="0" smtClean="0">
                <a:latin typeface="Arial" pitchFamily="34" charset="0"/>
                <a:cs typeface="Arial" pitchFamily="34" charset="0"/>
              </a:rPr>
              <a:t> ~10%</a:t>
            </a:r>
          </a:p>
          <a:p>
            <a:pPr>
              <a:spcAft>
                <a:spcPts val="600"/>
              </a:spcAft>
            </a:pPr>
            <a:r>
              <a:rPr lang="en-US" sz="1400" dirty="0" smtClean="0">
                <a:latin typeface="Arial" pitchFamily="34" charset="0"/>
                <a:cs typeface="Arial" pitchFamily="34" charset="0"/>
              </a:rPr>
              <a:t>13 </a:t>
            </a:r>
            <a:r>
              <a:rPr lang="en-US" sz="1400" dirty="0">
                <a:latin typeface="Arial" pitchFamily="34" charset="0"/>
                <a:cs typeface="Arial" pitchFamily="34" charset="0"/>
              </a:rPr>
              <a:t>QB Teddy </a:t>
            </a:r>
            <a:r>
              <a:rPr lang="en-US" sz="1400" dirty="0" smtClean="0">
                <a:latin typeface="Arial" pitchFamily="34" charset="0"/>
                <a:cs typeface="Arial" pitchFamily="34" charset="0"/>
              </a:rPr>
              <a:t>Bridgewater</a:t>
            </a:r>
            <a:r>
              <a:rPr lang="en-US" sz="1400" dirty="0">
                <a:latin typeface="Arial" pitchFamily="34" charset="0"/>
                <a:cs typeface="Arial" pitchFamily="34" charset="0"/>
              </a:rPr>
              <a:t> </a:t>
            </a:r>
            <a:r>
              <a:rPr lang="en-US" sz="1400" dirty="0" smtClean="0">
                <a:latin typeface="Arial" pitchFamily="34" charset="0"/>
                <a:cs typeface="Arial" pitchFamily="34" charset="0"/>
              </a:rPr>
              <a:t>~9%</a:t>
            </a:r>
            <a:endParaRPr lang="en-US" sz="1400" dirty="0">
              <a:latin typeface="Arial" pitchFamily="34" charset="0"/>
              <a:cs typeface="Arial" pitchFamily="34" charset="0"/>
            </a:endParaRPr>
          </a:p>
        </p:txBody>
      </p:sp>
      <p:sp>
        <p:nvSpPr>
          <p:cNvPr id="7" name="TextBox 6"/>
          <p:cNvSpPr txBox="1"/>
          <p:nvPr/>
        </p:nvSpPr>
        <p:spPr>
          <a:xfrm>
            <a:off x="84518" y="3960267"/>
            <a:ext cx="2951520" cy="2062103"/>
          </a:xfrm>
          <a:prstGeom prst="rect">
            <a:avLst/>
          </a:prstGeom>
          <a:noFill/>
        </p:spPr>
        <p:txBody>
          <a:bodyPr wrap="square" rtlCol="0">
            <a:spAutoFit/>
          </a:bodyPr>
          <a:lstStyle/>
          <a:p>
            <a:pPr>
              <a:spcAft>
                <a:spcPts val="600"/>
              </a:spcAft>
            </a:pPr>
            <a:r>
              <a:rPr lang="en-US" sz="1600" b="1" dirty="0" smtClean="0">
                <a:latin typeface="Arial" pitchFamily="34" charset="0"/>
                <a:cs typeface="Arial" pitchFamily="34" charset="0"/>
              </a:rPr>
              <a:t>#31 Seattle</a:t>
            </a:r>
            <a:endParaRPr lang="en-US" sz="1600" dirty="0" smtClean="0">
              <a:latin typeface="Arial" pitchFamily="34" charset="0"/>
              <a:cs typeface="Arial" pitchFamily="34" charset="0"/>
            </a:endParaRPr>
          </a:p>
          <a:p>
            <a:pPr>
              <a:spcAft>
                <a:spcPts val="600"/>
              </a:spcAft>
            </a:pPr>
            <a:r>
              <a:rPr lang="en-US" sz="1400" dirty="0">
                <a:cs typeface="Arial" pitchFamily="34" charset="0"/>
              </a:rPr>
              <a:t>51 DE Demarcus </a:t>
            </a:r>
            <a:r>
              <a:rPr lang="en-US" sz="1400" dirty="0" smtClean="0">
                <a:cs typeface="Arial" pitchFamily="34" charset="0"/>
              </a:rPr>
              <a:t>Lawrence ~44%</a:t>
            </a:r>
          </a:p>
          <a:p>
            <a:pPr>
              <a:spcAft>
                <a:spcPts val="600"/>
              </a:spcAft>
            </a:pPr>
            <a:r>
              <a:rPr lang="en-US" sz="1400" dirty="0" smtClean="0">
                <a:cs typeface="Arial" pitchFamily="34" charset="0"/>
              </a:rPr>
              <a:t>33 DE </a:t>
            </a:r>
            <a:r>
              <a:rPr lang="en-US" sz="1400" dirty="0"/>
              <a:t>Dee Ford </a:t>
            </a:r>
            <a:r>
              <a:rPr lang="en-US" sz="1400" dirty="0" smtClean="0">
                <a:cs typeface="Arial" pitchFamily="34" charset="0"/>
              </a:rPr>
              <a:t>~18%</a:t>
            </a:r>
          </a:p>
          <a:p>
            <a:pPr>
              <a:spcAft>
                <a:spcPts val="600"/>
              </a:spcAft>
            </a:pPr>
            <a:r>
              <a:rPr lang="en-US" sz="1400" dirty="0" smtClean="0">
                <a:cs typeface="Arial" pitchFamily="34" charset="0"/>
              </a:rPr>
              <a:t>66 </a:t>
            </a:r>
            <a:r>
              <a:rPr lang="en-US" sz="1400" dirty="0">
                <a:cs typeface="Arial" pitchFamily="34" charset="0"/>
              </a:rPr>
              <a:t>DE Scott </a:t>
            </a:r>
            <a:r>
              <a:rPr lang="en-US" sz="1400" dirty="0" smtClean="0">
                <a:cs typeface="Arial" pitchFamily="34" charset="0"/>
              </a:rPr>
              <a:t>Crichton ~10%</a:t>
            </a:r>
          </a:p>
          <a:p>
            <a:pPr>
              <a:spcAft>
                <a:spcPts val="600"/>
              </a:spcAft>
            </a:pPr>
            <a:r>
              <a:rPr lang="en-US" sz="1400" dirty="0" smtClean="0">
                <a:cs typeface="Arial" pitchFamily="34" charset="0"/>
              </a:rPr>
              <a:t>29 </a:t>
            </a:r>
            <a:r>
              <a:rPr lang="en-US" sz="1400" dirty="0">
                <a:cs typeface="Arial" pitchFamily="34" charset="0"/>
              </a:rPr>
              <a:t>QB </a:t>
            </a:r>
            <a:r>
              <a:rPr lang="en-US" sz="1400" dirty="0"/>
              <a:t>Derek Carr </a:t>
            </a:r>
            <a:r>
              <a:rPr lang="en-US" sz="1400" dirty="0" smtClean="0">
                <a:cs typeface="Arial" pitchFamily="34" charset="0"/>
              </a:rPr>
              <a:t>~10%</a:t>
            </a:r>
          </a:p>
          <a:p>
            <a:pPr>
              <a:spcAft>
                <a:spcPts val="600"/>
              </a:spcAft>
            </a:pPr>
            <a:r>
              <a:rPr lang="en-US" sz="1400" dirty="0">
                <a:cs typeface="Arial" pitchFamily="34" charset="0"/>
              </a:rPr>
              <a:t>13 QB Teddy Bridgewater ~9</a:t>
            </a:r>
            <a:r>
              <a:rPr lang="en-US" sz="1400" dirty="0" smtClean="0">
                <a:cs typeface="Arial" pitchFamily="34" charset="0"/>
              </a:rPr>
              <a:t>%</a:t>
            </a:r>
          </a:p>
          <a:p>
            <a:pPr>
              <a:spcAft>
                <a:spcPts val="600"/>
              </a:spcAft>
            </a:pPr>
            <a:endParaRPr lang="en-US" sz="1200" dirty="0">
              <a:latin typeface="Arial" pitchFamily="34" charset="0"/>
              <a:cs typeface="Arial" pitchFamily="34" charset="0"/>
            </a:endParaRPr>
          </a:p>
        </p:txBody>
      </p:sp>
    </p:spTree>
    <p:extLst>
      <p:ext uri="{BB962C8B-B14F-4D97-AF65-F5344CB8AC3E}">
        <p14:creationId xmlns:p14="http://schemas.microsoft.com/office/powerpoint/2010/main" val="9869726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US" b="0" dirty="0"/>
              <a:t>A score was created for each player based on his stats in the prior year -- based on position, different stats received different weights, and the total of all the stats was divided by the number of games played.</a:t>
            </a:r>
            <a:br>
              <a:rPr lang="en-US" b="0" dirty="0"/>
            </a:br>
            <a:endParaRPr lang="en-US" b="0" dirty="0"/>
          </a:p>
          <a:p>
            <a:endParaRPr lang="en-US" dirty="0"/>
          </a:p>
        </p:txBody>
      </p:sp>
      <p:sp>
        <p:nvSpPr>
          <p:cNvPr id="3" name="Title 2"/>
          <p:cNvSpPr>
            <a:spLocks noGrp="1"/>
          </p:cNvSpPr>
          <p:nvPr>
            <p:ph type="title"/>
          </p:nvPr>
        </p:nvSpPr>
        <p:spPr/>
        <p:txBody>
          <a:bodyPr/>
          <a:lstStyle/>
          <a:p>
            <a:r>
              <a:rPr lang="en-US" dirty="0" smtClean="0"/>
              <a:t>Incorporating Stats in Player Value</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776" y="2214680"/>
            <a:ext cx="8272555" cy="3901710"/>
          </a:xfrm>
          <a:prstGeom prst="rect">
            <a:avLst/>
          </a:prstGeom>
        </p:spPr>
      </p:pic>
    </p:spTree>
    <p:extLst>
      <p:ext uri="{BB962C8B-B14F-4D97-AF65-F5344CB8AC3E}">
        <p14:creationId xmlns:p14="http://schemas.microsoft.com/office/powerpoint/2010/main" val="7333710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6"/>
          <p:cNvSpPr>
            <a:spLocks noGrp="1"/>
          </p:cNvSpPr>
          <p:nvPr>
            <p:ph type="body" sz="quarter" idx="10"/>
          </p:nvPr>
        </p:nvSpPr>
        <p:spPr/>
        <p:txBody>
          <a:bodyPr>
            <a:normAutofit/>
          </a:bodyPr>
          <a:lstStyle/>
          <a:p>
            <a:pPr marL="800100" lvl="1" indent="-458788">
              <a:lnSpc>
                <a:spcPct val="150000"/>
              </a:lnSpc>
              <a:spcAft>
                <a:spcPts val="0"/>
              </a:spcAft>
            </a:pPr>
            <a:r>
              <a:rPr lang="en-US" sz="2400" dirty="0" smtClean="0">
                <a:latin typeface="Calibri" panose="020F0502020204030204" pitchFamily="34" charset="0"/>
              </a:rPr>
              <a:t>Background</a:t>
            </a:r>
          </a:p>
          <a:p>
            <a:pPr marL="800100" lvl="1" indent="-458788">
              <a:lnSpc>
                <a:spcPct val="150000"/>
              </a:lnSpc>
              <a:spcAft>
                <a:spcPts val="0"/>
              </a:spcAft>
            </a:pPr>
            <a:r>
              <a:rPr lang="en-US" sz="2400" dirty="0" smtClean="0">
                <a:latin typeface="Calibri" panose="020F0502020204030204" pitchFamily="34" charset="0"/>
              </a:rPr>
              <a:t>Objective</a:t>
            </a:r>
          </a:p>
          <a:p>
            <a:pPr marL="800100" lvl="1" indent="-458788">
              <a:lnSpc>
                <a:spcPct val="150000"/>
              </a:lnSpc>
              <a:spcAft>
                <a:spcPts val="0"/>
              </a:spcAft>
            </a:pPr>
            <a:r>
              <a:rPr lang="en-US" sz="2400" dirty="0" smtClean="0">
                <a:latin typeface="Calibri" panose="020F0502020204030204" pitchFamily="34" charset="0"/>
              </a:rPr>
              <a:t>Method</a:t>
            </a:r>
          </a:p>
          <a:p>
            <a:pPr marL="800100" lvl="1" indent="-458788">
              <a:lnSpc>
                <a:spcPct val="150000"/>
              </a:lnSpc>
              <a:spcAft>
                <a:spcPts val="0"/>
              </a:spcAft>
            </a:pPr>
            <a:r>
              <a:rPr lang="en-US" sz="2400" dirty="0" smtClean="0">
                <a:latin typeface="Calibri" panose="020F0502020204030204" pitchFamily="34" charset="0"/>
              </a:rPr>
              <a:t>Result</a:t>
            </a:r>
          </a:p>
          <a:p>
            <a:pPr marL="800100" lvl="1" indent="-458788">
              <a:lnSpc>
                <a:spcPct val="150000"/>
              </a:lnSpc>
              <a:spcAft>
                <a:spcPts val="0"/>
              </a:spcAft>
            </a:pPr>
            <a:r>
              <a:rPr lang="en-US" sz="2400" dirty="0" smtClean="0">
                <a:latin typeface="Calibri" panose="020F0502020204030204" pitchFamily="34" charset="0"/>
              </a:rPr>
              <a:t>Implications</a:t>
            </a:r>
          </a:p>
        </p:txBody>
      </p:sp>
      <p:sp>
        <p:nvSpPr>
          <p:cNvPr id="2" name="Title 1"/>
          <p:cNvSpPr>
            <a:spLocks noGrp="1"/>
          </p:cNvSpPr>
          <p:nvPr>
            <p:ph type="title"/>
          </p:nvPr>
        </p:nvSpPr>
        <p:spPr>
          <a:xfrm>
            <a:off x="929043" y="25263"/>
            <a:ext cx="8120765" cy="822960"/>
          </a:xfrm>
        </p:spPr>
        <p:txBody>
          <a:bodyPr/>
          <a:lstStyle/>
          <a:p>
            <a:r>
              <a:rPr lang="en-US" sz="3600" dirty="0" smtClean="0"/>
              <a:t>Agenda</a:t>
            </a:r>
            <a:endParaRPr lang="en-US" sz="3600" dirty="0"/>
          </a:p>
        </p:txBody>
      </p:sp>
    </p:spTree>
    <p:extLst>
      <p:ext uri="{BB962C8B-B14F-4D97-AF65-F5344CB8AC3E}">
        <p14:creationId xmlns:p14="http://schemas.microsoft.com/office/powerpoint/2010/main" val="17543793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r>
              <a:rPr lang="en-US" b="0" dirty="0"/>
              <a:t>For each position, a Z-score was created for each players' stats score, and these Z-scores were combined with Z-scores generated by the players' strength of schedule.</a:t>
            </a:r>
          </a:p>
          <a:p>
            <a:r>
              <a:rPr lang="en-US" b="0" dirty="0"/>
              <a:t/>
            </a:r>
            <a:br>
              <a:rPr lang="en-US" b="0" dirty="0"/>
            </a:br>
            <a:endParaRPr lang="en-US" b="0" dirty="0"/>
          </a:p>
          <a:p>
            <a:r>
              <a:rPr lang="en-US" b="0" dirty="0"/>
              <a:t>The end equation was:   </a:t>
            </a:r>
            <a:r>
              <a:rPr lang="en-US" i="1" dirty="0"/>
              <a:t>Z-Scores Sum = 5 + Z-Score for Stats + Z-Score for Strength of Schedule</a:t>
            </a:r>
            <a:endParaRPr lang="en-US" b="0" dirty="0"/>
          </a:p>
          <a:p>
            <a:r>
              <a:rPr lang="en-US" i="1" dirty="0"/>
              <a:t/>
            </a:r>
            <a:br>
              <a:rPr lang="en-US" i="1" dirty="0"/>
            </a:br>
            <a:endParaRPr lang="en-US" b="0" dirty="0"/>
          </a:p>
          <a:p>
            <a:r>
              <a:rPr lang="en-US" b="0" dirty="0"/>
              <a:t>This score was then divided by 2 (since it ended up being on a scale of 0-10), and </a:t>
            </a:r>
            <a:r>
              <a:rPr lang="en-US" dirty="0"/>
              <a:t>averaged</a:t>
            </a:r>
            <a:r>
              <a:rPr lang="en-US" b="0" dirty="0"/>
              <a:t> with the original weighted player ranking (which was on a scale of 0-5) to create an </a:t>
            </a:r>
            <a:r>
              <a:rPr lang="en-US" i="1" dirty="0"/>
              <a:t>Adjusted Player Value Score</a:t>
            </a:r>
          </a:p>
          <a:p>
            <a:endParaRPr lang="en-US" b="0" i="1" dirty="0"/>
          </a:p>
          <a:p>
            <a:r>
              <a:rPr lang="en-US" i="1" dirty="0"/>
              <a:t>Adjusted Player Value Score = (Weighted Average Player Rank + Z-Scores Sum/2) / 2</a:t>
            </a:r>
          </a:p>
          <a:p>
            <a:endParaRPr lang="en-US" i="1" dirty="0"/>
          </a:p>
          <a:p>
            <a:r>
              <a:rPr lang="en-US" b="0" dirty="0"/>
              <a:t>Giving us:</a:t>
            </a:r>
          </a:p>
          <a:p>
            <a:endParaRPr lang="en-US" sz="2400" b="0" i="1" dirty="0"/>
          </a:p>
          <a:p>
            <a:pPr algn="ctr"/>
            <a:r>
              <a:rPr lang="en-US" sz="2400" dirty="0" smtClean="0">
                <a:solidFill>
                  <a:schemeClr val="accent3"/>
                </a:solidFill>
              </a:rPr>
              <a:t>Total Value </a:t>
            </a:r>
            <a:r>
              <a:rPr lang="en-US" sz="2400" dirty="0">
                <a:solidFill>
                  <a:schemeClr val="accent3"/>
                </a:solidFill>
              </a:rPr>
              <a:t>= (W1)Adjusted Player Value Score + (W2)Need</a:t>
            </a:r>
          </a:p>
          <a:p>
            <a:endParaRPr lang="en-US" dirty="0"/>
          </a:p>
        </p:txBody>
      </p:sp>
      <p:sp>
        <p:nvSpPr>
          <p:cNvPr id="3" name="Title 2"/>
          <p:cNvSpPr>
            <a:spLocks noGrp="1"/>
          </p:cNvSpPr>
          <p:nvPr>
            <p:ph type="title"/>
          </p:nvPr>
        </p:nvSpPr>
        <p:spPr/>
        <p:txBody>
          <a:bodyPr/>
          <a:lstStyle/>
          <a:p>
            <a:r>
              <a:rPr lang="en-US" dirty="0" smtClean="0"/>
              <a:t>Z-scores in Player Value</a:t>
            </a:r>
            <a:endParaRPr lang="en-US" dirty="0"/>
          </a:p>
        </p:txBody>
      </p:sp>
    </p:spTree>
    <p:extLst>
      <p:ext uri="{BB962C8B-B14F-4D97-AF65-F5344CB8AC3E}">
        <p14:creationId xmlns:p14="http://schemas.microsoft.com/office/powerpoint/2010/main" val="8667859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Results – Beginning of Draft Bottom Up</a:t>
            </a:r>
            <a:endParaRPr lang="en-US" dirty="0"/>
          </a:p>
        </p:txBody>
      </p:sp>
      <p:pic>
        <p:nvPicPr>
          <p:cNvPr id="8" name="Picture 7"/>
          <p:cNvPicPr>
            <a:picLocks/>
          </p:cNvPicPr>
          <p:nvPr/>
        </p:nvPicPr>
        <p:blipFill>
          <a:blip r:embed="rId3">
            <a:extLst>
              <a:ext uri="{28A0092B-C50C-407E-A947-70E740481C1C}">
                <a14:useLocalDpi xmlns:a14="http://schemas.microsoft.com/office/drawing/2010/main" val="0"/>
              </a:ext>
            </a:extLst>
          </a:blip>
          <a:stretch>
            <a:fillRect/>
          </a:stretch>
        </p:blipFill>
        <p:spPr>
          <a:xfrm>
            <a:off x="151786" y="1152150"/>
            <a:ext cx="6089904" cy="2542863"/>
          </a:xfrm>
          <a:prstGeom prst="rect">
            <a:avLst/>
          </a:prstGeom>
        </p:spPr>
      </p:pic>
      <p:pic>
        <p:nvPicPr>
          <p:cNvPr id="9" name="Picture 8"/>
          <p:cNvPicPr>
            <a:picLocks/>
          </p:cNvPicPr>
          <p:nvPr/>
        </p:nvPicPr>
        <p:blipFill>
          <a:blip r:embed="rId4">
            <a:extLst>
              <a:ext uri="{28A0092B-C50C-407E-A947-70E740481C1C}">
                <a14:useLocalDpi xmlns:a14="http://schemas.microsoft.com/office/drawing/2010/main" val="0"/>
              </a:ext>
            </a:extLst>
          </a:blip>
          <a:stretch>
            <a:fillRect/>
          </a:stretch>
        </p:blipFill>
        <p:spPr>
          <a:xfrm>
            <a:off x="3076965" y="3884370"/>
            <a:ext cx="6089904" cy="2542863"/>
          </a:xfrm>
          <a:prstGeom prst="rect">
            <a:avLst/>
          </a:prstGeom>
        </p:spPr>
      </p:pic>
      <p:sp>
        <p:nvSpPr>
          <p:cNvPr id="5" name="Rectangle 4"/>
          <p:cNvSpPr/>
          <p:nvPr/>
        </p:nvSpPr>
        <p:spPr>
          <a:xfrm>
            <a:off x="6241690" y="1152150"/>
            <a:ext cx="3429000" cy="923330"/>
          </a:xfrm>
          <a:prstGeom prst="rect">
            <a:avLst/>
          </a:prstGeom>
        </p:spPr>
        <p:txBody>
          <a:bodyPr>
            <a:spAutoFit/>
          </a:bodyPr>
          <a:lstStyle/>
          <a:p>
            <a:pPr>
              <a:spcAft>
                <a:spcPts val="600"/>
              </a:spcAft>
            </a:pPr>
            <a:r>
              <a:rPr lang="en-US" sz="1600" b="1" dirty="0">
                <a:solidFill>
                  <a:srgbClr val="000000"/>
                </a:solidFill>
                <a:cs typeface="Arial" pitchFamily="34" charset="0"/>
              </a:rPr>
              <a:t># 1 Houston:</a:t>
            </a:r>
          </a:p>
          <a:p>
            <a:pPr>
              <a:spcAft>
                <a:spcPts val="600"/>
              </a:spcAft>
            </a:pPr>
            <a:r>
              <a:rPr lang="en-US" sz="1400" dirty="0">
                <a:solidFill>
                  <a:srgbClr val="000000"/>
                </a:solidFill>
                <a:cs typeface="Arial" pitchFamily="34" charset="0"/>
              </a:rPr>
              <a:t>8 QB Johnny </a:t>
            </a:r>
            <a:r>
              <a:rPr lang="en-US" sz="1400" dirty="0" err="1">
                <a:solidFill>
                  <a:srgbClr val="000000"/>
                </a:solidFill>
                <a:cs typeface="Arial" pitchFamily="34" charset="0"/>
              </a:rPr>
              <a:t>Manziel</a:t>
            </a:r>
            <a:r>
              <a:rPr lang="en-US" sz="1400" dirty="0">
                <a:solidFill>
                  <a:srgbClr val="000000"/>
                </a:solidFill>
                <a:cs typeface="Arial" pitchFamily="34" charset="0"/>
              </a:rPr>
              <a:t> ~81%</a:t>
            </a:r>
          </a:p>
          <a:p>
            <a:pPr>
              <a:spcAft>
                <a:spcPts val="600"/>
              </a:spcAft>
            </a:pPr>
            <a:r>
              <a:rPr lang="en-US" sz="1400" dirty="0">
                <a:solidFill>
                  <a:srgbClr val="000000"/>
                </a:solidFill>
                <a:cs typeface="Arial" pitchFamily="34" charset="0"/>
              </a:rPr>
              <a:t>2 OT Greg Robinson ~19%</a:t>
            </a:r>
          </a:p>
        </p:txBody>
      </p:sp>
      <p:sp>
        <p:nvSpPr>
          <p:cNvPr id="6" name="Rectangle 5"/>
          <p:cNvSpPr/>
          <p:nvPr/>
        </p:nvSpPr>
        <p:spPr>
          <a:xfrm>
            <a:off x="94195" y="3884370"/>
            <a:ext cx="3124365" cy="1508105"/>
          </a:xfrm>
          <a:prstGeom prst="rect">
            <a:avLst/>
          </a:prstGeom>
        </p:spPr>
        <p:txBody>
          <a:bodyPr wrap="square">
            <a:spAutoFit/>
          </a:bodyPr>
          <a:lstStyle/>
          <a:p>
            <a:pPr>
              <a:spcAft>
                <a:spcPts val="600"/>
              </a:spcAft>
            </a:pPr>
            <a:r>
              <a:rPr lang="en-US" sz="1600" b="1" dirty="0">
                <a:solidFill>
                  <a:srgbClr val="000000"/>
                </a:solidFill>
                <a:cs typeface="Arial" pitchFamily="34" charset="0"/>
              </a:rPr>
              <a:t>#2 St. Louis:</a:t>
            </a:r>
          </a:p>
          <a:p>
            <a:pPr>
              <a:spcAft>
                <a:spcPts val="600"/>
              </a:spcAft>
            </a:pPr>
            <a:r>
              <a:rPr lang="en-US" sz="1400" dirty="0">
                <a:solidFill>
                  <a:srgbClr val="000000"/>
                </a:solidFill>
                <a:cs typeface="Arial" pitchFamily="34" charset="0"/>
              </a:rPr>
              <a:t>9 QB Blake </a:t>
            </a:r>
            <a:r>
              <a:rPr lang="en-US" sz="1400" dirty="0" err="1">
                <a:solidFill>
                  <a:srgbClr val="000000"/>
                </a:solidFill>
                <a:cs typeface="Arial" pitchFamily="34" charset="0"/>
              </a:rPr>
              <a:t>Bortles</a:t>
            </a:r>
            <a:r>
              <a:rPr lang="en-US" sz="1400" dirty="0">
                <a:solidFill>
                  <a:srgbClr val="000000"/>
                </a:solidFill>
                <a:cs typeface="Arial" pitchFamily="34" charset="0"/>
              </a:rPr>
              <a:t> ~59%</a:t>
            </a:r>
          </a:p>
          <a:p>
            <a:pPr>
              <a:spcAft>
                <a:spcPts val="600"/>
              </a:spcAft>
            </a:pPr>
            <a:r>
              <a:rPr lang="en-US" sz="1400" dirty="0">
                <a:solidFill>
                  <a:srgbClr val="000000"/>
                </a:solidFill>
                <a:cs typeface="Arial" pitchFamily="34" charset="0"/>
              </a:rPr>
              <a:t>2 OT Greg Robinson ~21%</a:t>
            </a:r>
          </a:p>
          <a:p>
            <a:pPr>
              <a:spcAft>
                <a:spcPts val="600"/>
              </a:spcAft>
            </a:pPr>
            <a:r>
              <a:rPr lang="en-US" sz="1400" dirty="0">
                <a:solidFill>
                  <a:srgbClr val="000000"/>
                </a:solidFill>
                <a:cs typeface="Arial" pitchFamily="34" charset="0"/>
              </a:rPr>
              <a:t>5 WR Mike Evans ~10%</a:t>
            </a:r>
          </a:p>
          <a:p>
            <a:pPr>
              <a:spcAft>
                <a:spcPts val="600"/>
              </a:spcAft>
            </a:pPr>
            <a:r>
              <a:rPr lang="en-US" sz="1400" dirty="0">
                <a:solidFill>
                  <a:srgbClr val="000000"/>
                </a:solidFill>
                <a:cs typeface="Arial" pitchFamily="34" charset="0"/>
              </a:rPr>
              <a:t>8 QB Johnny </a:t>
            </a:r>
            <a:r>
              <a:rPr lang="en-US" sz="1400" dirty="0" err="1">
                <a:solidFill>
                  <a:srgbClr val="000000"/>
                </a:solidFill>
                <a:cs typeface="Arial" pitchFamily="34" charset="0"/>
              </a:rPr>
              <a:t>Manziel</a:t>
            </a:r>
            <a:r>
              <a:rPr lang="en-US" sz="1400" dirty="0">
                <a:solidFill>
                  <a:srgbClr val="000000"/>
                </a:solidFill>
                <a:cs typeface="Arial" pitchFamily="34" charset="0"/>
              </a:rPr>
              <a:t> ~9%</a:t>
            </a:r>
          </a:p>
        </p:txBody>
      </p:sp>
    </p:spTree>
    <p:extLst>
      <p:ext uri="{BB962C8B-B14F-4D97-AF65-F5344CB8AC3E}">
        <p14:creationId xmlns:p14="http://schemas.microsoft.com/office/powerpoint/2010/main" val="10430604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Results – Middle of Draft Bottom Up</a:t>
            </a:r>
            <a:endParaRPr lang="en-US" dirty="0"/>
          </a:p>
        </p:txBody>
      </p:sp>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2902310" y="3808475"/>
            <a:ext cx="6089904" cy="2618758"/>
          </a:xfrm>
          <a:prstGeom prst="rect">
            <a:avLst/>
          </a:prstGeom>
        </p:spPr>
      </p:pic>
      <p:pic>
        <p:nvPicPr>
          <p:cNvPr id="5" name="Picture 4"/>
          <p:cNvPicPr>
            <a:picLocks/>
          </p:cNvPicPr>
          <p:nvPr/>
        </p:nvPicPr>
        <p:blipFill>
          <a:blip r:embed="rId4">
            <a:extLst>
              <a:ext uri="{28A0092B-C50C-407E-A947-70E740481C1C}">
                <a14:useLocalDpi xmlns:a14="http://schemas.microsoft.com/office/drawing/2010/main" val="0"/>
              </a:ext>
            </a:extLst>
          </a:blip>
          <a:stretch>
            <a:fillRect/>
          </a:stretch>
        </p:blipFill>
        <p:spPr>
          <a:xfrm>
            <a:off x="170091" y="1076254"/>
            <a:ext cx="6089904" cy="2580430"/>
          </a:xfrm>
          <a:prstGeom prst="rect">
            <a:avLst/>
          </a:prstGeom>
        </p:spPr>
      </p:pic>
      <p:sp>
        <p:nvSpPr>
          <p:cNvPr id="6" name="TextBox 5"/>
          <p:cNvSpPr txBox="1"/>
          <p:nvPr/>
        </p:nvSpPr>
        <p:spPr>
          <a:xfrm>
            <a:off x="6469375" y="1076255"/>
            <a:ext cx="3035800" cy="1215718"/>
          </a:xfrm>
          <a:prstGeom prst="rect">
            <a:avLst/>
          </a:prstGeom>
          <a:noFill/>
        </p:spPr>
        <p:txBody>
          <a:bodyPr wrap="square" rtlCol="0">
            <a:spAutoFit/>
          </a:bodyPr>
          <a:lstStyle/>
          <a:p>
            <a:pPr>
              <a:spcAft>
                <a:spcPts val="600"/>
              </a:spcAft>
            </a:pPr>
            <a:r>
              <a:rPr lang="en-US" sz="1600" b="1" dirty="0">
                <a:solidFill>
                  <a:srgbClr val="000000"/>
                </a:solidFill>
                <a:cs typeface="Arial" pitchFamily="34" charset="0"/>
              </a:rPr>
              <a:t>#12 New York Giants</a:t>
            </a:r>
          </a:p>
          <a:p>
            <a:pPr>
              <a:spcAft>
                <a:spcPts val="600"/>
              </a:spcAft>
            </a:pPr>
            <a:r>
              <a:rPr lang="en-US" sz="1400" dirty="0">
                <a:solidFill>
                  <a:srgbClr val="000000"/>
                </a:solidFill>
                <a:cs typeface="Arial" pitchFamily="34" charset="0"/>
              </a:rPr>
              <a:t>14 Anthony Barr OLB ~95%</a:t>
            </a:r>
          </a:p>
          <a:p>
            <a:pPr>
              <a:spcAft>
                <a:spcPts val="600"/>
              </a:spcAft>
            </a:pPr>
            <a:r>
              <a:rPr lang="en-US" sz="1400" dirty="0">
                <a:solidFill>
                  <a:srgbClr val="000000"/>
                </a:solidFill>
                <a:cs typeface="Arial" pitchFamily="34" charset="0"/>
              </a:rPr>
              <a:t>6 Mike Evans WR ~3%  </a:t>
            </a:r>
          </a:p>
          <a:p>
            <a:pPr>
              <a:spcAft>
                <a:spcPts val="600"/>
              </a:spcAft>
            </a:pPr>
            <a:r>
              <a:rPr lang="en-US" sz="1400" dirty="0">
                <a:solidFill>
                  <a:srgbClr val="000000"/>
                </a:solidFill>
                <a:cs typeface="Arial" pitchFamily="34" charset="0"/>
              </a:rPr>
              <a:t>3 Morgan Moses OT ~1%</a:t>
            </a:r>
          </a:p>
        </p:txBody>
      </p:sp>
      <p:sp>
        <p:nvSpPr>
          <p:cNvPr id="8" name="TextBox 7"/>
          <p:cNvSpPr txBox="1"/>
          <p:nvPr/>
        </p:nvSpPr>
        <p:spPr>
          <a:xfrm>
            <a:off x="245984" y="3808475"/>
            <a:ext cx="4250121" cy="2354491"/>
          </a:xfrm>
          <a:prstGeom prst="rect">
            <a:avLst/>
          </a:prstGeom>
          <a:noFill/>
        </p:spPr>
        <p:txBody>
          <a:bodyPr wrap="square" rtlCol="0">
            <a:spAutoFit/>
          </a:bodyPr>
          <a:lstStyle/>
          <a:p>
            <a:pPr>
              <a:spcAft>
                <a:spcPts val="600"/>
              </a:spcAft>
            </a:pPr>
            <a:r>
              <a:rPr lang="en-US" sz="1600" b="1" dirty="0">
                <a:solidFill>
                  <a:srgbClr val="000000"/>
                </a:solidFill>
                <a:cs typeface="Arial" pitchFamily="34" charset="0"/>
              </a:rPr>
              <a:t>#13 St. Louis</a:t>
            </a:r>
          </a:p>
          <a:p>
            <a:pPr>
              <a:spcAft>
                <a:spcPts val="600"/>
              </a:spcAft>
            </a:pPr>
            <a:r>
              <a:rPr lang="en-US" sz="1400" dirty="0">
                <a:solidFill>
                  <a:srgbClr val="000000"/>
                </a:solidFill>
                <a:cs typeface="Arial" pitchFamily="34" charset="0"/>
              </a:rPr>
              <a:t>6 Mike Evans WR ~28%</a:t>
            </a:r>
          </a:p>
          <a:p>
            <a:pPr>
              <a:spcAft>
                <a:spcPts val="600"/>
              </a:spcAft>
            </a:pPr>
            <a:r>
              <a:rPr lang="en-US" sz="1400" dirty="0">
                <a:solidFill>
                  <a:srgbClr val="000000"/>
                </a:solidFill>
              </a:rPr>
              <a:t>26 Morgan Moses OT ~25%</a:t>
            </a:r>
          </a:p>
          <a:p>
            <a:pPr>
              <a:spcAft>
                <a:spcPts val="600"/>
              </a:spcAft>
            </a:pPr>
            <a:r>
              <a:rPr lang="en-US" sz="1400" dirty="0">
                <a:solidFill>
                  <a:srgbClr val="000000"/>
                </a:solidFill>
              </a:rPr>
              <a:t>42 Xavier </a:t>
            </a:r>
            <a:r>
              <a:rPr lang="en-US" sz="1400" dirty="0" err="1">
                <a:solidFill>
                  <a:srgbClr val="000000"/>
                </a:solidFill>
              </a:rPr>
              <a:t>Su’a</a:t>
            </a:r>
            <a:r>
              <a:rPr lang="en-US" sz="1400" dirty="0">
                <a:solidFill>
                  <a:srgbClr val="000000"/>
                </a:solidFill>
              </a:rPr>
              <a:t>-Filo OG ~17%</a:t>
            </a:r>
          </a:p>
          <a:p>
            <a:pPr>
              <a:spcAft>
                <a:spcPts val="600"/>
              </a:spcAft>
            </a:pPr>
            <a:r>
              <a:rPr lang="en-US" sz="1400" dirty="0">
                <a:solidFill>
                  <a:srgbClr val="000000"/>
                </a:solidFill>
              </a:rPr>
              <a:t>16 Ha </a:t>
            </a:r>
            <a:r>
              <a:rPr lang="en-US" sz="1400" dirty="0" err="1">
                <a:solidFill>
                  <a:srgbClr val="000000"/>
                </a:solidFill>
              </a:rPr>
              <a:t>Ha</a:t>
            </a:r>
            <a:r>
              <a:rPr lang="en-US" sz="1400" dirty="0">
                <a:solidFill>
                  <a:srgbClr val="000000"/>
                </a:solidFill>
              </a:rPr>
              <a:t> Clinton-Dix FS ~11%</a:t>
            </a:r>
          </a:p>
          <a:p>
            <a:pPr>
              <a:spcAft>
                <a:spcPts val="600"/>
              </a:spcAft>
            </a:pPr>
            <a:r>
              <a:rPr lang="en-US" sz="1400" dirty="0">
                <a:solidFill>
                  <a:srgbClr val="000000"/>
                </a:solidFill>
              </a:rPr>
              <a:t>17 Zack Martin OG ~8%</a:t>
            </a:r>
          </a:p>
          <a:p>
            <a:pPr>
              <a:spcAft>
                <a:spcPts val="600"/>
              </a:spcAft>
            </a:pPr>
            <a:endParaRPr lang="en-US" sz="1400" dirty="0">
              <a:solidFill>
                <a:srgbClr val="000000"/>
              </a:solidFill>
              <a:latin typeface="Calibri"/>
            </a:endParaRPr>
          </a:p>
          <a:p>
            <a:pPr>
              <a:spcAft>
                <a:spcPts val="600"/>
              </a:spcAft>
            </a:pPr>
            <a:endParaRPr lang="en-US" sz="1200" dirty="0">
              <a:solidFill>
                <a:srgbClr val="000000"/>
              </a:solidFill>
              <a:cs typeface="Arial" pitchFamily="34" charset="0"/>
            </a:endParaRPr>
          </a:p>
        </p:txBody>
      </p:sp>
    </p:spTree>
    <p:extLst>
      <p:ext uri="{BB962C8B-B14F-4D97-AF65-F5344CB8AC3E}">
        <p14:creationId xmlns:p14="http://schemas.microsoft.com/office/powerpoint/2010/main" val="30076386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Results – End of Draft Bottom Up</a:t>
            </a:r>
            <a:endParaRPr lang="en-US" dirty="0"/>
          </a:p>
        </p:txBody>
      </p:sp>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94195" y="1152154"/>
            <a:ext cx="6082722" cy="2542863"/>
          </a:xfrm>
          <a:prstGeom prst="rect">
            <a:avLst/>
          </a:prstGeom>
        </p:spPr>
      </p:pic>
      <p:pic>
        <p:nvPicPr>
          <p:cNvPr id="5" name="Picture 4"/>
          <p:cNvPicPr>
            <a:picLocks/>
          </p:cNvPicPr>
          <p:nvPr/>
        </p:nvPicPr>
        <p:blipFill>
          <a:blip r:embed="rId4">
            <a:extLst>
              <a:ext uri="{28A0092B-C50C-407E-A947-70E740481C1C}">
                <a14:useLocalDpi xmlns:a14="http://schemas.microsoft.com/office/drawing/2010/main" val="0"/>
              </a:ext>
            </a:extLst>
          </a:blip>
          <a:stretch>
            <a:fillRect/>
          </a:stretch>
        </p:blipFill>
        <p:spPr>
          <a:xfrm>
            <a:off x="2902310" y="3960267"/>
            <a:ext cx="6082722" cy="2542863"/>
          </a:xfrm>
          <a:prstGeom prst="rect">
            <a:avLst/>
          </a:prstGeom>
        </p:spPr>
      </p:pic>
      <p:sp>
        <p:nvSpPr>
          <p:cNvPr id="6" name="TextBox 5"/>
          <p:cNvSpPr txBox="1"/>
          <p:nvPr/>
        </p:nvSpPr>
        <p:spPr>
          <a:xfrm>
            <a:off x="6317585" y="1152152"/>
            <a:ext cx="2959905" cy="1508105"/>
          </a:xfrm>
          <a:prstGeom prst="rect">
            <a:avLst/>
          </a:prstGeom>
          <a:noFill/>
        </p:spPr>
        <p:txBody>
          <a:bodyPr wrap="square" rtlCol="0">
            <a:spAutoFit/>
          </a:bodyPr>
          <a:lstStyle/>
          <a:p>
            <a:pPr>
              <a:spcAft>
                <a:spcPts val="600"/>
              </a:spcAft>
            </a:pPr>
            <a:r>
              <a:rPr lang="en-US" sz="1600" b="1" dirty="0" smtClean="0">
                <a:latin typeface="Arial" pitchFamily="34" charset="0"/>
                <a:cs typeface="Arial" pitchFamily="34" charset="0"/>
              </a:rPr>
              <a:t>#30 Denver</a:t>
            </a:r>
            <a:endParaRPr lang="en-US" sz="1600" dirty="0" smtClean="0">
              <a:latin typeface="Arial" pitchFamily="34" charset="0"/>
              <a:cs typeface="Arial" pitchFamily="34" charset="0"/>
            </a:endParaRPr>
          </a:p>
          <a:p>
            <a:pPr>
              <a:spcAft>
                <a:spcPts val="600"/>
              </a:spcAft>
            </a:pPr>
            <a:r>
              <a:rPr lang="en-US" sz="1400" dirty="0" smtClean="0">
                <a:latin typeface="Arial" pitchFamily="34" charset="0"/>
                <a:cs typeface="Arial" pitchFamily="34" charset="0"/>
              </a:rPr>
              <a:t>45 WR </a:t>
            </a:r>
            <a:r>
              <a:rPr lang="en-US" sz="1400" dirty="0"/>
              <a:t>Donte </a:t>
            </a:r>
            <a:r>
              <a:rPr lang="en-US" sz="1400" dirty="0" err="1"/>
              <a:t>Moncrief</a:t>
            </a:r>
            <a:r>
              <a:rPr lang="en-US" sz="1400" dirty="0"/>
              <a:t> </a:t>
            </a:r>
            <a:r>
              <a:rPr lang="en-US" sz="1400" dirty="0" smtClean="0">
                <a:latin typeface="Arial" pitchFamily="34" charset="0"/>
                <a:cs typeface="Arial" pitchFamily="34" charset="0"/>
              </a:rPr>
              <a:t>~40%</a:t>
            </a:r>
          </a:p>
          <a:p>
            <a:pPr>
              <a:spcAft>
                <a:spcPts val="600"/>
              </a:spcAft>
            </a:pPr>
            <a:r>
              <a:rPr lang="en-US" sz="1400" dirty="0" smtClean="0">
                <a:latin typeface="Arial" pitchFamily="34" charset="0"/>
                <a:cs typeface="Arial" pitchFamily="34" charset="0"/>
              </a:rPr>
              <a:t>34 WR </a:t>
            </a:r>
            <a:r>
              <a:rPr lang="en-US" sz="1400" dirty="0"/>
              <a:t>Kelvin Benjamin </a:t>
            </a:r>
            <a:r>
              <a:rPr lang="en-US" sz="1400" dirty="0" smtClean="0">
                <a:latin typeface="Arial" pitchFamily="34" charset="0"/>
                <a:cs typeface="Arial" pitchFamily="34" charset="0"/>
              </a:rPr>
              <a:t>~18%</a:t>
            </a:r>
          </a:p>
          <a:p>
            <a:pPr>
              <a:spcAft>
                <a:spcPts val="600"/>
              </a:spcAft>
            </a:pPr>
            <a:r>
              <a:rPr lang="en-US" sz="1400" dirty="0" smtClean="0">
                <a:latin typeface="Arial" pitchFamily="34" charset="0"/>
                <a:cs typeface="Arial" pitchFamily="34" charset="0"/>
              </a:rPr>
              <a:t>57 WR </a:t>
            </a:r>
            <a:r>
              <a:rPr lang="en-US" sz="1400" dirty="0"/>
              <a:t>Davante Adams </a:t>
            </a:r>
            <a:r>
              <a:rPr lang="en-US" sz="1400" dirty="0" smtClean="0">
                <a:latin typeface="Arial" pitchFamily="34" charset="0"/>
                <a:cs typeface="Arial" pitchFamily="34" charset="0"/>
              </a:rPr>
              <a:t>~15%</a:t>
            </a:r>
          </a:p>
          <a:p>
            <a:pPr>
              <a:spcAft>
                <a:spcPts val="600"/>
              </a:spcAft>
            </a:pPr>
            <a:r>
              <a:rPr lang="en-US" sz="1400" dirty="0" smtClean="0">
                <a:latin typeface="Arial" pitchFamily="34" charset="0"/>
                <a:cs typeface="Arial" pitchFamily="34" charset="0"/>
              </a:rPr>
              <a:t>36 </a:t>
            </a:r>
            <a:r>
              <a:rPr lang="en-US" sz="1400" dirty="0">
                <a:latin typeface="Arial" pitchFamily="34" charset="0"/>
                <a:cs typeface="Arial" pitchFamily="34" charset="0"/>
              </a:rPr>
              <a:t>C</a:t>
            </a:r>
            <a:r>
              <a:rPr lang="en-US" sz="1400" dirty="0" smtClean="0">
                <a:latin typeface="Arial" pitchFamily="34" charset="0"/>
                <a:cs typeface="Arial" pitchFamily="34" charset="0"/>
              </a:rPr>
              <a:t>B </a:t>
            </a:r>
            <a:r>
              <a:rPr lang="en-US" sz="1400" dirty="0"/>
              <a:t>Jason </a:t>
            </a:r>
            <a:r>
              <a:rPr lang="en-US" sz="1400" dirty="0" err="1"/>
              <a:t>Verrett</a:t>
            </a:r>
            <a:r>
              <a:rPr lang="en-US" sz="1400" dirty="0"/>
              <a:t> </a:t>
            </a:r>
            <a:r>
              <a:rPr lang="en-US" sz="1400" dirty="0" smtClean="0">
                <a:latin typeface="Arial" pitchFamily="34" charset="0"/>
                <a:cs typeface="Arial" pitchFamily="34" charset="0"/>
              </a:rPr>
              <a:t>~11%</a:t>
            </a:r>
            <a:endParaRPr lang="en-US" sz="1400" dirty="0">
              <a:latin typeface="Arial" pitchFamily="34" charset="0"/>
              <a:cs typeface="Arial" pitchFamily="34" charset="0"/>
            </a:endParaRPr>
          </a:p>
        </p:txBody>
      </p:sp>
      <p:sp>
        <p:nvSpPr>
          <p:cNvPr id="7" name="TextBox 6"/>
          <p:cNvSpPr txBox="1"/>
          <p:nvPr/>
        </p:nvSpPr>
        <p:spPr>
          <a:xfrm>
            <a:off x="84518" y="3960265"/>
            <a:ext cx="2951520" cy="2123658"/>
          </a:xfrm>
          <a:prstGeom prst="rect">
            <a:avLst/>
          </a:prstGeom>
          <a:noFill/>
        </p:spPr>
        <p:txBody>
          <a:bodyPr wrap="square" rtlCol="0">
            <a:spAutoFit/>
          </a:bodyPr>
          <a:lstStyle/>
          <a:p>
            <a:pPr>
              <a:spcAft>
                <a:spcPts val="600"/>
              </a:spcAft>
            </a:pPr>
            <a:r>
              <a:rPr lang="en-US" sz="1600" b="1" dirty="0" smtClean="0">
                <a:latin typeface="Arial" pitchFamily="34" charset="0"/>
                <a:cs typeface="Arial" pitchFamily="34" charset="0"/>
              </a:rPr>
              <a:t>#31 Seattle</a:t>
            </a:r>
            <a:endParaRPr lang="en-US" sz="1600" dirty="0" smtClean="0">
              <a:latin typeface="Arial" pitchFamily="34" charset="0"/>
              <a:cs typeface="Arial" pitchFamily="34" charset="0"/>
            </a:endParaRPr>
          </a:p>
          <a:p>
            <a:pPr>
              <a:spcAft>
                <a:spcPts val="600"/>
              </a:spcAft>
            </a:pPr>
            <a:r>
              <a:rPr lang="en-US" sz="1400" dirty="0">
                <a:cs typeface="Arial" pitchFamily="34" charset="0"/>
              </a:rPr>
              <a:t>51 DE Demarcus </a:t>
            </a:r>
            <a:r>
              <a:rPr lang="en-US" sz="1400" dirty="0" smtClean="0">
                <a:cs typeface="Arial" pitchFamily="34" charset="0"/>
              </a:rPr>
              <a:t>Lawrence ~48%</a:t>
            </a:r>
          </a:p>
          <a:p>
            <a:pPr>
              <a:spcAft>
                <a:spcPts val="600"/>
              </a:spcAft>
            </a:pPr>
            <a:r>
              <a:rPr lang="en-US" sz="1400" dirty="0" smtClean="0">
                <a:cs typeface="Arial" pitchFamily="34" charset="0"/>
              </a:rPr>
              <a:t>33 DE </a:t>
            </a:r>
            <a:r>
              <a:rPr lang="en-US" sz="1400" dirty="0"/>
              <a:t>Dee Ford </a:t>
            </a:r>
            <a:r>
              <a:rPr lang="en-US" sz="1400" dirty="0" smtClean="0">
                <a:cs typeface="Arial" pitchFamily="34" charset="0"/>
              </a:rPr>
              <a:t>~35%</a:t>
            </a:r>
          </a:p>
          <a:p>
            <a:pPr>
              <a:spcAft>
                <a:spcPts val="600"/>
              </a:spcAft>
            </a:pPr>
            <a:r>
              <a:rPr lang="en-US" sz="1400" dirty="0" smtClean="0">
                <a:cs typeface="Arial" pitchFamily="34" charset="0"/>
              </a:rPr>
              <a:t>10 </a:t>
            </a:r>
            <a:r>
              <a:rPr lang="en-US" sz="1400" dirty="0">
                <a:cs typeface="Arial" pitchFamily="34" charset="0"/>
              </a:rPr>
              <a:t>T</a:t>
            </a:r>
            <a:r>
              <a:rPr lang="en-US" sz="1400" dirty="0" smtClean="0">
                <a:cs typeface="Arial" pitchFamily="34" charset="0"/>
              </a:rPr>
              <a:t>E </a:t>
            </a:r>
            <a:r>
              <a:rPr lang="en-US" sz="1400" dirty="0"/>
              <a:t>Eric </a:t>
            </a:r>
            <a:r>
              <a:rPr lang="en-US" sz="1400" dirty="0" err="1"/>
              <a:t>Ebron</a:t>
            </a:r>
            <a:r>
              <a:rPr lang="en-US" sz="1400" dirty="0"/>
              <a:t> </a:t>
            </a:r>
            <a:r>
              <a:rPr lang="en-US" sz="1400" dirty="0" smtClean="0">
                <a:cs typeface="Arial" pitchFamily="34" charset="0"/>
              </a:rPr>
              <a:t>~5%</a:t>
            </a:r>
          </a:p>
          <a:p>
            <a:pPr>
              <a:spcAft>
                <a:spcPts val="600"/>
              </a:spcAft>
            </a:pPr>
            <a:r>
              <a:rPr lang="en-US" sz="1400" dirty="0" smtClean="0">
                <a:cs typeface="Arial" pitchFamily="34" charset="0"/>
              </a:rPr>
              <a:t>13 </a:t>
            </a:r>
            <a:r>
              <a:rPr lang="en-US" sz="1400" dirty="0">
                <a:cs typeface="Arial" pitchFamily="34" charset="0"/>
              </a:rPr>
              <a:t>QB </a:t>
            </a:r>
            <a:r>
              <a:rPr lang="en-US" sz="1400" dirty="0"/>
              <a:t>Teddy Bridgewater </a:t>
            </a:r>
            <a:r>
              <a:rPr lang="en-US" sz="1400" dirty="0" smtClean="0">
                <a:cs typeface="Arial" pitchFamily="34" charset="0"/>
              </a:rPr>
              <a:t>~5%</a:t>
            </a:r>
          </a:p>
          <a:p>
            <a:pPr>
              <a:spcAft>
                <a:spcPts val="600"/>
              </a:spcAft>
            </a:pPr>
            <a:r>
              <a:rPr lang="en-US" sz="1400" dirty="0">
                <a:cs typeface="Arial" pitchFamily="34" charset="0"/>
              </a:rPr>
              <a:t>9</a:t>
            </a:r>
            <a:r>
              <a:rPr lang="en-US" sz="1400" dirty="0" smtClean="0">
                <a:cs typeface="Arial" pitchFamily="34" charset="0"/>
              </a:rPr>
              <a:t> </a:t>
            </a:r>
            <a:r>
              <a:rPr lang="en-US" sz="1400" dirty="0">
                <a:cs typeface="Arial" pitchFamily="34" charset="0"/>
              </a:rPr>
              <a:t>QB </a:t>
            </a:r>
            <a:r>
              <a:rPr lang="en-US" sz="1400" dirty="0"/>
              <a:t>Blake </a:t>
            </a:r>
            <a:r>
              <a:rPr lang="en-US" sz="1400" dirty="0" err="1"/>
              <a:t>Bortles</a:t>
            </a:r>
            <a:r>
              <a:rPr lang="en-US" sz="1400" dirty="0"/>
              <a:t> </a:t>
            </a:r>
            <a:r>
              <a:rPr lang="en-US" sz="1400" dirty="0" smtClean="0">
                <a:cs typeface="Arial" pitchFamily="34" charset="0"/>
              </a:rPr>
              <a:t>~</a:t>
            </a:r>
            <a:r>
              <a:rPr lang="en-US" sz="1400" dirty="0">
                <a:cs typeface="Arial" pitchFamily="34" charset="0"/>
              </a:rPr>
              <a:t>2</a:t>
            </a:r>
            <a:r>
              <a:rPr lang="en-US" sz="1400" dirty="0" smtClean="0">
                <a:cs typeface="Arial" pitchFamily="34" charset="0"/>
              </a:rPr>
              <a:t>%</a:t>
            </a:r>
          </a:p>
          <a:p>
            <a:pPr>
              <a:spcAft>
                <a:spcPts val="600"/>
              </a:spcAft>
            </a:pPr>
            <a:endParaRPr lang="en-US" sz="1200" dirty="0">
              <a:latin typeface="Arial" pitchFamily="34" charset="0"/>
              <a:cs typeface="Arial" pitchFamily="34" charset="0"/>
            </a:endParaRPr>
          </a:p>
        </p:txBody>
      </p:sp>
    </p:spTree>
    <p:extLst>
      <p:ext uri="{BB962C8B-B14F-4D97-AF65-F5344CB8AC3E}">
        <p14:creationId xmlns:p14="http://schemas.microsoft.com/office/powerpoint/2010/main" val="23753153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 &amp; Conclusions</a:t>
            </a:r>
            <a:endParaRPr lang="en-US" dirty="0"/>
          </a:p>
        </p:txBody>
      </p:sp>
    </p:spTree>
    <p:extLst>
      <p:ext uri="{BB962C8B-B14F-4D97-AF65-F5344CB8AC3E}">
        <p14:creationId xmlns:p14="http://schemas.microsoft.com/office/powerpoint/2010/main" val="2537892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More Variability As You Go Further Into The Draft</a:t>
            </a:r>
          </a:p>
          <a:p>
            <a:r>
              <a:rPr lang="en-US" dirty="0" smtClean="0"/>
              <a:t>(dependent on who gets picked before them)</a:t>
            </a:r>
          </a:p>
          <a:p>
            <a:endParaRPr lang="en-US" dirty="0" smtClean="0"/>
          </a:p>
          <a:p>
            <a:r>
              <a:rPr lang="en-US" dirty="0" smtClean="0"/>
              <a:t>When we added Player Stats and Strength of Schedule, teams were less likely to reach for less talented players based on team need</a:t>
            </a:r>
          </a:p>
          <a:p>
            <a:endParaRPr lang="en-US" dirty="0"/>
          </a:p>
        </p:txBody>
      </p:sp>
      <p:sp>
        <p:nvSpPr>
          <p:cNvPr id="3" name="Title 2"/>
          <p:cNvSpPr>
            <a:spLocks noGrp="1"/>
          </p:cNvSpPr>
          <p:nvPr>
            <p:ph type="title"/>
          </p:nvPr>
        </p:nvSpPr>
        <p:spPr/>
        <p:txBody>
          <a:bodyPr/>
          <a:lstStyle/>
          <a:p>
            <a:r>
              <a:rPr lang="en-US" dirty="0" smtClean="0"/>
              <a:t>Implications</a:t>
            </a:r>
            <a:endParaRPr lang="en-US" dirty="0"/>
          </a:p>
        </p:txBody>
      </p:sp>
    </p:spTree>
    <p:extLst>
      <p:ext uri="{BB962C8B-B14F-4D97-AF65-F5344CB8AC3E}">
        <p14:creationId xmlns:p14="http://schemas.microsoft.com/office/powerpoint/2010/main" val="35656821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Full 1</a:t>
            </a:r>
            <a:r>
              <a:rPr lang="en-US" baseline="30000" dirty="0" smtClean="0"/>
              <a:t>st</a:t>
            </a:r>
            <a:r>
              <a:rPr lang="en-US" dirty="0" smtClean="0"/>
              <a:t> Round of Draft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315077892"/>
              </p:ext>
            </p:extLst>
          </p:nvPr>
        </p:nvGraphicFramePr>
        <p:xfrm>
          <a:off x="929041" y="1228044"/>
          <a:ext cx="7285920" cy="5540332"/>
        </p:xfrm>
        <a:graphic>
          <a:graphicData uri="http://schemas.openxmlformats.org/drawingml/2006/table">
            <a:tbl>
              <a:tblPr firstRow="1" bandRow="1">
                <a:tableStyleId>{5C22544A-7EE6-4342-B048-85BDC9FD1C3A}</a:tableStyleId>
              </a:tblPr>
              <a:tblGrid>
                <a:gridCol w="697588"/>
                <a:gridCol w="1550195"/>
                <a:gridCol w="2635333"/>
                <a:gridCol w="2402804"/>
              </a:tblGrid>
              <a:tr h="395738">
                <a:tc>
                  <a:txBody>
                    <a:bodyPr/>
                    <a:lstStyle/>
                    <a:p>
                      <a:r>
                        <a:rPr lang="en-US" dirty="0" smtClean="0"/>
                        <a:t>Pick</a:t>
                      </a:r>
                      <a:endParaRPr lang="en-US" dirty="0"/>
                    </a:p>
                  </a:txBody>
                  <a:tcPr/>
                </a:tc>
                <a:tc>
                  <a:txBody>
                    <a:bodyPr/>
                    <a:lstStyle/>
                    <a:p>
                      <a:r>
                        <a:rPr lang="en-US" dirty="0" smtClean="0"/>
                        <a:t>Team</a:t>
                      </a:r>
                      <a:endParaRPr lang="en-US" dirty="0"/>
                    </a:p>
                  </a:txBody>
                  <a:tcPr/>
                </a:tc>
                <a:tc>
                  <a:txBody>
                    <a:bodyPr/>
                    <a:lstStyle/>
                    <a:p>
                      <a:r>
                        <a:rPr lang="en-US" dirty="0" smtClean="0"/>
                        <a:t>Top Down</a:t>
                      </a:r>
                      <a:endParaRPr lang="en-US" dirty="0"/>
                    </a:p>
                  </a:txBody>
                  <a:tcPr/>
                </a:tc>
                <a:tc>
                  <a:txBody>
                    <a:bodyPr/>
                    <a:lstStyle/>
                    <a:p>
                      <a:r>
                        <a:rPr lang="en-US" dirty="0" smtClean="0"/>
                        <a:t>Bottom UP</a:t>
                      </a:r>
                      <a:endParaRPr lang="en-US" dirty="0"/>
                    </a:p>
                  </a:txBody>
                  <a:tcPr/>
                </a:tc>
              </a:tr>
              <a:tr h="395738">
                <a:tc>
                  <a:txBody>
                    <a:bodyPr/>
                    <a:lstStyle/>
                    <a:p>
                      <a:pPr algn="l"/>
                      <a:r>
                        <a:rPr lang="en-US" sz="1200" dirty="0" smtClean="0"/>
                        <a:t>1</a:t>
                      </a:r>
                      <a:endParaRPr lang="en-US" sz="1200" dirty="0"/>
                    </a:p>
                  </a:txBody>
                  <a:tcPr/>
                </a:tc>
                <a:tc>
                  <a:txBody>
                    <a:bodyPr/>
                    <a:lstStyle/>
                    <a:p>
                      <a:pPr algn="l" fontAlgn="b"/>
                      <a:r>
                        <a:rPr lang="en-US" sz="1200" b="0" i="0" u="none" strike="noStrike" dirty="0">
                          <a:solidFill>
                            <a:srgbClr val="000000"/>
                          </a:solidFill>
                          <a:effectLst/>
                          <a:latin typeface="Calibri"/>
                        </a:rPr>
                        <a:t>Houston Texans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71% </a:t>
                      </a:r>
                      <a:r>
                        <a:rPr lang="en-US" sz="1200" dirty="0" err="1" smtClean="0"/>
                        <a:t>QB</a:t>
                      </a:r>
                      <a:r>
                        <a:rPr lang="en-US" sz="1200" dirty="0" smtClean="0"/>
                        <a:t> Johnny </a:t>
                      </a:r>
                      <a:r>
                        <a:rPr lang="en-US" sz="1200" dirty="0" err="1" smtClean="0"/>
                        <a:t>Manziel</a:t>
                      </a:r>
                      <a:endParaRPr lang="en-US" sz="1200" dirty="0"/>
                    </a:p>
                  </a:txBody>
                  <a:tcPr/>
                </a:tc>
                <a:tc>
                  <a:txBody>
                    <a:bodyPr/>
                    <a:lstStyle/>
                    <a:p>
                      <a:pPr algn="l"/>
                      <a:r>
                        <a:rPr lang="en-US" sz="1200" dirty="0" err="1" smtClean="0"/>
                        <a:t>QB</a:t>
                      </a:r>
                      <a:r>
                        <a:rPr lang="en-US" sz="1200" dirty="0" smtClean="0"/>
                        <a:t> Johnny </a:t>
                      </a:r>
                      <a:r>
                        <a:rPr lang="en-US" sz="1200" dirty="0" err="1" smtClean="0"/>
                        <a:t>Manziel</a:t>
                      </a:r>
                      <a:r>
                        <a:rPr lang="en-US" sz="1200" dirty="0" smtClean="0"/>
                        <a:t> 80%</a:t>
                      </a:r>
                      <a:endParaRPr lang="en-US" sz="1200" dirty="0"/>
                    </a:p>
                  </a:txBody>
                  <a:tcPr/>
                </a:tc>
              </a:tr>
              <a:tr h="395738">
                <a:tc>
                  <a:txBody>
                    <a:bodyPr/>
                    <a:lstStyle/>
                    <a:p>
                      <a:pPr algn="l"/>
                      <a:r>
                        <a:rPr lang="en-US" sz="1200" dirty="0" smtClean="0"/>
                        <a:t>2</a:t>
                      </a:r>
                      <a:endParaRPr lang="en-US" sz="1200" dirty="0"/>
                    </a:p>
                  </a:txBody>
                  <a:tcPr/>
                </a:tc>
                <a:tc>
                  <a:txBody>
                    <a:bodyPr/>
                    <a:lstStyle/>
                    <a:p>
                      <a:pPr algn="l" fontAlgn="b"/>
                      <a:r>
                        <a:rPr lang="en-US" sz="1200" b="0" i="0" u="none" strike="noStrike" dirty="0">
                          <a:solidFill>
                            <a:srgbClr val="000000"/>
                          </a:solidFill>
                          <a:effectLst/>
                          <a:latin typeface="Calibri"/>
                        </a:rPr>
                        <a:t>St. Louis Rams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57% DE </a:t>
                      </a:r>
                      <a:r>
                        <a:rPr lang="en-US" sz="1200" dirty="0" err="1" smtClean="0"/>
                        <a:t>Jadeveon</a:t>
                      </a:r>
                      <a:r>
                        <a:rPr lang="en-US" sz="1200" dirty="0" smtClean="0"/>
                        <a:t> </a:t>
                      </a:r>
                      <a:r>
                        <a:rPr lang="en-US" sz="1200" dirty="0" err="1" smtClean="0"/>
                        <a:t>Clowney</a:t>
                      </a:r>
                      <a:endParaRPr lang="en-US" sz="1200" dirty="0"/>
                    </a:p>
                  </a:txBody>
                  <a:tcPr/>
                </a:tc>
                <a:tc>
                  <a:txBody>
                    <a:bodyPr/>
                    <a:lstStyle/>
                    <a:p>
                      <a:pPr algn="l"/>
                      <a:r>
                        <a:rPr lang="en-US" sz="1200" dirty="0" err="1" smtClean="0"/>
                        <a:t>QB</a:t>
                      </a:r>
                      <a:r>
                        <a:rPr lang="en-US" sz="1200" dirty="0" smtClean="0"/>
                        <a:t> Blake </a:t>
                      </a:r>
                      <a:r>
                        <a:rPr lang="en-US" sz="1200" dirty="0" err="1" smtClean="0"/>
                        <a:t>Bortles</a:t>
                      </a:r>
                      <a:r>
                        <a:rPr lang="en-US" sz="1200" dirty="0" smtClean="0"/>
                        <a:t> 59%</a:t>
                      </a:r>
                      <a:endParaRPr lang="en-US" sz="1200" dirty="0"/>
                    </a:p>
                  </a:txBody>
                  <a:tcPr/>
                </a:tc>
              </a:tr>
              <a:tr h="395738">
                <a:tc>
                  <a:txBody>
                    <a:bodyPr/>
                    <a:lstStyle/>
                    <a:p>
                      <a:pPr algn="l"/>
                      <a:r>
                        <a:rPr lang="en-US" sz="1200" dirty="0" smtClean="0"/>
                        <a:t>3</a:t>
                      </a:r>
                      <a:endParaRPr lang="en-US" sz="1200" dirty="0"/>
                    </a:p>
                  </a:txBody>
                  <a:tcPr/>
                </a:tc>
                <a:tc>
                  <a:txBody>
                    <a:bodyPr/>
                    <a:lstStyle/>
                    <a:p>
                      <a:pPr algn="l" fontAlgn="b"/>
                      <a:r>
                        <a:rPr lang="en-US" sz="1200" b="0" i="0" u="none" strike="noStrike" dirty="0">
                          <a:solidFill>
                            <a:srgbClr val="000000"/>
                          </a:solidFill>
                          <a:effectLst/>
                          <a:latin typeface="Calibri"/>
                        </a:rPr>
                        <a:t>Jackson Jaguars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96% </a:t>
                      </a:r>
                      <a:r>
                        <a:rPr lang="en-US" sz="1200" dirty="0" err="1" smtClean="0"/>
                        <a:t>WR</a:t>
                      </a:r>
                      <a:r>
                        <a:rPr lang="en-US" sz="1200" dirty="0" smtClean="0"/>
                        <a:t> Sammy Watkins</a:t>
                      </a:r>
                      <a:endParaRPr lang="en-US" sz="1200" dirty="0"/>
                    </a:p>
                  </a:txBody>
                  <a:tcPr/>
                </a:tc>
                <a:tc>
                  <a:txBody>
                    <a:bodyPr/>
                    <a:lstStyle/>
                    <a:p>
                      <a:pPr algn="l"/>
                      <a:r>
                        <a:rPr lang="en-US" sz="1200" dirty="0" smtClean="0"/>
                        <a:t>DT</a:t>
                      </a:r>
                      <a:r>
                        <a:rPr lang="en-US" sz="1200" baseline="0" dirty="0" smtClean="0"/>
                        <a:t> Aaron Donald 82%</a:t>
                      </a:r>
                      <a:endParaRPr lang="en-US" sz="1200" dirty="0"/>
                    </a:p>
                  </a:txBody>
                  <a:tcPr/>
                </a:tc>
              </a:tr>
              <a:tr h="395738">
                <a:tc>
                  <a:txBody>
                    <a:bodyPr/>
                    <a:lstStyle/>
                    <a:p>
                      <a:pPr algn="l"/>
                      <a:r>
                        <a:rPr lang="en-US" sz="1200" dirty="0" smtClean="0"/>
                        <a:t>4</a:t>
                      </a:r>
                      <a:endParaRPr lang="en-US" sz="1200" dirty="0"/>
                    </a:p>
                  </a:txBody>
                  <a:tcPr/>
                </a:tc>
                <a:tc>
                  <a:txBody>
                    <a:bodyPr/>
                    <a:lstStyle/>
                    <a:p>
                      <a:pPr algn="l" fontAlgn="b"/>
                      <a:r>
                        <a:rPr lang="en-US" sz="1200" b="0" i="0" u="none" strike="noStrike">
                          <a:solidFill>
                            <a:srgbClr val="000000"/>
                          </a:solidFill>
                          <a:effectLst/>
                          <a:latin typeface="Calibri"/>
                        </a:rPr>
                        <a:t>Cleveland Browns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49% </a:t>
                      </a:r>
                      <a:r>
                        <a:rPr lang="en-US" sz="1200" dirty="0" err="1" smtClean="0"/>
                        <a:t>ILB</a:t>
                      </a:r>
                      <a:r>
                        <a:rPr lang="en-US" sz="1200" dirty="0" smtClean="0"/>
                        <a:t> CJ Mosley</a:t>
                      </a:r>
                      <a:endParaRPr lang="en-US" sz="1200" dirty="0"/>
                    </a:p>
                  </a:txBody>
                  <a:tcPr/>
                </a:tc>
                <a:tc>
                  <a:txBody>
                    <a:bodyPr/>
                    <a:lstStyle/>
                    <a:p>
                      <a:pPr algn="l"/>
                      <a:r>
                        <a:rPr lang="en-US" sz="1200" dirty="0" err="1" smtClean="0"/>
                        <a:t>WR</a:t>
                      </a:r>
                      <a:r>
                        <a:rPr lang="en-US" sz="1200" dirty="0" smtClean="0"/>
                        <a:t> Sammy Watkins 88%</a:t>
                      </a:r>
                      <a:endParaRPr lang="en-US" sz="1200" dirty="0"/>
                    </a:p>
                  </a:txBody>
                  <a:tcPr/>
                </a:tc>
              </a:tr>
              <a:tr h="395738">
                <a:tc>
                  <a:txBody>
                    <a:bodyPr/>
                    <a:lstStyle/>
                    <a:p>
                      <a:pPr algn="l"/>
                      <a:r>
                        <a:rPr lang="en-US" sz="1200" dirty="0" smtClean="0"/>
                        <a:t>5</a:t>
                      </a:r>
                      <a:endParaRPr lang="en-US" sz="1200" dirty="0"/>
                    </a:p>
                  </a:txBody>
                  <a:tcPr/>
                </a:tc>
                <a:tc>
                  <a:txBody>
                    <a:bodyPr/>
                    <a:lstStyle/>
                    <a:p>
                      <a:pPr algn="l" fontAlgn="b"/>
                      <a:r>
                        <a:rPr lang="en-US" sz="1200" b="0" i="0" u="none" strike="noStrike">
                          <a:solidFill>
                            <a:srgbClr val="000000"/>
                          </a:solidFill>
                          <a:effectLst/>
                          <a:latin typeface="Calibri"/>
                        </a:rPr>
                        <a:t>Oakland Raiders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78% </a:t>
                      </a:r>
                      <a:r>
                        <a:rPr lang="en-US" sz="1200" dirty="0" err="1" smtClean="0"/>
                        <a:t>OG</a:t>
                      </a:r>
                      <a:r>
                        <a:rPr lang="en-US" sz="1200" dirty="0" smtClean="0"/>
                        <a:t> Zack Martin</a:t>
                      </a:r>
                      <a:endParaRPr lang="en-US" sz="1200" dirty="0"/>
                    </a:p>
                  </a:txBody>
                  <a:tcPr/>
                </a:tc>
                <a:tc>
                  <a:txBody>
                    <a:bodyPr/>
                    <a:lstStyle/>
                    <a:p>
                      <a:pPr algn="l"/>
                      <a:r>
                        <a:rPr lang="en-US" sz="1200" dirty="0" smtClean="0"/>
                        <a:t>DE</a:t>
                      </a:r>
                      <a:r>
                        <a:rPr lang="en-US" sz="1200" baseline="0" dirty="0" smtClean="0"/>
                        <a:t> </a:t>
                      </a:r>
                      <a:r>
                        <a:rPr lang="en-US" sz="1200" baseline="0" dirty="0" err="1" smtClean="0"/>
                        <a:t>Jadeveon</a:t>
                      </a:r>
                      <a:r>
                        <a:rPr lang="en-US" sz="1200" baseline="0" dirty="0" smtClean="0"/>
                        <a:t> </a:t>
                      </a:r>
                      <a:r>
                        <a:rPr lang="en-US" sz="1200" baseline="0" dirty="0" err="1" smtClean="0"/>
                        <a:t>Clowney</a:t>
                      </a:r>
                      <a:r>
                        <a:rPr lang="en-US" sz="1200" baseline="0" dirty="0" smtClean="0"/>
                        <a:t> 92%</a:t>
                      </a:r>
                      <a:endParaRPr lang="en-US" sz="1200" dirty="0"/>
                    </a:p>
                  </a:txBody>
                  <a:tcPr/>
                </a:tc>
              </a:tr>
              <a:tr h="395738">
                <a:tc>
                  <a:txBody>
                    <a:bodyPr/>
                    <a:lstStyle/>
                    <a:p>
                      <a:pPr algn="l"/>
                      <a:r>
                        <a:rPr lang="en-US" sz="1200" dirty="0" smtClean="0"/>
                        <a:t>6</a:t>
                      </a:r>
                      <a:endParaRPr lang="en-US" sz="1200" dirty="0"/>
                    </a:p>
                  </a:txBody>
                  <a:tcPr/>
                </a:tc>
                <a:tc>
                  <a:txBody>
                    <a:bodyPr/>
                    <a:lstStyle/>
                    <a:p>
                      <a:pPr algn="l" fontAlgn="b"/>
                      <a:r>
                        <a:rPr lang="en-US" sz="1200" b="0" i="0" u="none" strike="noStrike">
                          <a:solidFill>
                            <a:srgbClr val="000000"/>
                          </a:solidFill>
                          <a:effectLst/>
                          <a:latin typeface="Calibri"/>
                        </a:rPr>
                        <a:t>Atlanta Falcons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60% CB Justin Gilbert</a:t>
                      </a:r>
                      <a:endParaRPr lang="en-US" sz="1200" dirty="0"/>
                    </a:p>
                  </a:txBody>
                  <a:tcPr/>
                </a:tc>
                <a:tc>
                  <a:txBody>
                    <a:bodyPr/>
                    <a:lstStyle/>
                    <a:p>
                      <a:pPr algn="l"/>
                      <a:r>
                        <a:rPr lang="en-US" sz="1200" dirty="0" err="1" smtClean="0"/>
                        <a:t>OG</a:t>
                      </a:r>
                      <a:r>
                        <a:rPr lang="en-US" sz="1200" baseline="0" dirty="0" smtClean="0"/>
                        <a:t> </a:t>
                      </a:r>
                      <a:r>
                        <a:rPr lang="en-US" sz="1200" dirty="0" smtClean="0"/>
                        <a:t>Zach Martin 80%</a:t>
                      </a:r>
                      <a:endParaRPr lang="en-US" sz="1200" dirty="0"/>
                    </a:p>
                  </a:txBody>
                  <a:tcPr/>
                </a:tc>
              </a:tr>
              <a:tr h="395738">
                <a:tc>
                  <a:txBody>
                    <a:bodyPr/>
                    <a:lstStyle/>
                    <a:p>
                      <a:pPr algn="l"/>
                      <a:r>
                        <a:rPr lang="en-US" sz="1200" dirty="0" smtClean="0"/>
                        <a:t>7</a:t>
                      </a:r>
                      <a:endParaRPr lang="en-US" sz="1200" dirty="0"/>
                    </a:p>
                  </a:txBody>
                  <a:tcPr/>
                </a:tc>
                <a:tc>
                  <a:txBody>
                    <a:bodyPr/>
                    <a:lstStyle/>
                    <a:p>
                      <a:pPr algn="l" fontAlgn="b"/>
                      <a:r>
                        <a:rPr lang="en-US" sz="1200" b="0" i="0" u="none" strike="noStrike">
                          <a:solidFill>
                            <a:srgbClr val="000000"/>
                          </a:solidFill>
                          <a:effectLst/>
                          <a:latin typeface="Calibri"/>
                        </a:rPr>
                        <a:t>Tampa Bay Buccaneers</a:t>
                      </a:r>
                    </a:p>
                  </a:txBody>
                  <a:tcPr marL="9525" marR="9525" marT="9525" marB="0"/>
                </a:tc>
                <a:tc>
                  <a:txBody>
                    <a:bodyPr/>
                    <a:lstStyle/>
                    <a:p>
                      <a:pPr algn="l"/>
                      <a:r>
                        <a:rPr lang="en-US" sz="1200" dirty="0" smtClean="0"/>
                        <a:t>55% OT Greg Robinson</a:t>
                      </a:r>
                      <a:endParaRPr lang="en-US" sz="1200" dirty="0"/>
                    </a:p>
                  </a:txBody>
                  <a:tcPr/>
                </a:tc>
                <a:tc>
                  <a:txBody>
                    <a:bodyPr/>
                    <a:lstStyle/>
                    <a:p>
                      <a:pPr algn="l"/>
                      <a:r>
                        <a:rPr lang="en-US" sz="1200" dirty="0" err="1" smtClean="0"/>
                        <a:t>RB</a:t>
                      </a:r>
                      <a:r>
                        <a:rPr lang="en-US" sz="1200" dirty="0" smtClean="0"/>
                        <a:t> Carlos Hyde 40%</a:t>
                      </a:r>
                      <a:endParaRPr lang="en-US" sz="1200" dirty="0"/>
                    </a:p>
                  </a:txBody>
                  <a:tcPr/>
                </a:tc>
              </a:tr>
              <a:tr h="395738">
                <a:tc>
                  <a:txBody>
                    <a:bodyPr/>
                    <a:lstStyle/>
                    <a:p>
                      <a:pPr algn="l"/>
                      <a:r>
                        <a:rPr lang="en-US" sz="1200" dirty="0" smtClean="0"/>
                        <a:t>8</a:t>
                      </a:r>
                      <a:endParaRPr lang="en-US" sz="1200" dirty="0"/>
                    </a:p>
                  </a:txBody>
                  <a:tcPr/>
                </a:tc>
                <a:tc>
                  <a:txBody>
                    <a:bodyPr/>
                    <a:lstStyle/>
                    <a:p>
                      <a:pPr algn="l" fontAlgn="b"/>
                      <a:r>
                        <a:rPr lang="en-US" sz="1200" b="0" i="0" u="none" strike="noStrike" dirty="0">
                          <a:solidFill>
                            <a:srgbClr val="000000"/>
                          </a:solidFill>
                          <a:effectLst/>
                          <a:latin typeface="Calibri"/>
                        </a:rPr>
                        <a:t>Minnesota Vikings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40% OT Jake Matthews</a:t>
                      </a:r>
                      <a:endParaRPr lang="en-US" sz="1200" dirty="0"/>
                    </a:p>
                  </a:txBody>
                  <a:tcPr/>
                </a:tc>
                <a:tc>
                  <a:txBody>
                    <a:bodyPr/>
                    <a:lstStyle/>
                    <a:p>
                      <a:pPr algn="l"/>
                      <a:r>
                        <a:rPr lang="en-US" sz="1200" dirty="0" smtClean="0"/>
                        <a:t>OT Jake Matthews 43%</a:t>
                      </a:r>
                      <a:endParaRPr lang="en-US" sz="1200" dirty="0"/>
                    </a:p>
                  </a:txBody>
                  <a:tcPr/>
                </a:tc>
              </a:tr>
              <a:tr h="395738">
                <a:tc>
                  <a:txBody>
                    <a:bodyPr/>
                    <a:lstStyle/>
                    <a:p>
                      <a:pPr algn="l"/>
                      <a:r>
                        <a:rPr lang="en-US" sz="1200" dirty="0" smtClean="0"/>
                        <a:t>9</a:t>
                      </a:r>
                      <a:endParaRPr lang="en-US" sz="1200" dirty="0"/>
                    </a:p>
                  </a:txBody>
                  <a:tcPr/>
                </a:tc>
                <a:tc>
                  <a:txBody>
                    <a:bodyPr/>
                    <a:lstStyle/>
                    <a:p>
                      <a:pPr algn="l" fontAlgn="b"/>
                      <a:r>
                        <a:rPr lang="en-US" sz="1200" b="0" i="0" u="none" strike="noStrike">
                          <a:solidFill>
                            <a:srgbClr val="000000"/>
                          </a:solidFill>
                          <a:effectLst/>
                          <a:latin typeface="Calibri"/>
                        </a:rPr>
                        <a:t>Buffalo Bills</a:t>
                      </a:r>
                    </a:p>
                  </a:txBody>
                  <a:tcPr marL="9525" marR="9525" marT="9525" marB="0"/>
                </a:tc>
                <a:tc>
                  <a:txBody>
                    <a:bodyPr/>
                    <a:lstStyle/>
                    <a:p>
                      <a:pPr algn="l"/>
                      <a:r>
                        <a:rPr lang="en-US" sz="1200" dirty="0" smtClean="0"/>
                        <a:t>43% OT Taylor </a:t>
                      </a:r>
                      <a:r>
                        <a:rPr lang="en-US" sz="1200" dirty="0" err="1" smtClean="0"/>
                        <a:t>Lewan</a:t>
                      </a:r>
                      <a:endParaRPr lang="en-US" sz="1200" dirty="0"/>
                    </a:p>
                  </a:txBody>
                  <a:tcPr/>
                </a:tc>
                <a:tc>
                  <a:txBody>
                    <a:bodyPr/>
                    <a:lstStyle/>
                    <a:p>
                      <a:pPr algn="l"/>
                      <a:r>
                        <a:rPr lang="en-US" sz="1200" dirty="0" err="1" smtClean="0"/>
                        <a:t>ILB</a:t>
                      </a:r>
                      <a:r>
                        <a:rPr lang="en-US" sz="1200" dirty="0" smtClean="0"/>
                        <a:t> CJ Mosley 70%</a:t>
                      </a:r>
                      <a:endParaRPr lang="en-US" sz="1200" dirty="0"/>
                    </a:p>
                  </a:txBody>
                  <a:tcPr/>
                </a:tc>
              </a:tr>
              <a:tr h="395738">
                <a:tc>
                  <a:txBody>
                    <a:bodyPr/>
                    <a:lstStyle/>
                    <a:p>
                      <a:pPr algn="l"/>
                      <a:r>
                        <a:rPr lang="en-US" sz="1200" dirty="0" smtClean="0"/>
                        <a:t>10</a:t>
                      </a:r>
                      <a:endParaRPr lang="en-US" sz="1200" dirty="0"/>
                    </a:p>
                  </a:txBody>
                  <a:tcPr/>
                </a:tc>
                <a:tc>
                  <a:txBody>
                    <a:bodyPr/>
                    <a:lstStyle/>
                    <a:p>
                      <a:pPr algn="l" fontAlgn="b"/>
                      <a:r>
                        <a:rPr lang="en-US" sz="1200" b="0" i="0" u="none" strike="noStrike">
                          <a:solidFill>
                            <a:srgbClr val="000000"/>
                          </a:solidFill>
                          <a:effectLst/>
                          <a:latin typeface="Calibri"/>
                        </a:rPr>
                        <a:t>Detroit Lions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42% OT Morgan Moses</a:t>
                      </a:r>
                      <a:endParaRPr lang="en-US" sz="1200" dirty="0"/>
                    </a:p>
                  </a:txBody>
                  <a:tcPr/>
                </a:tc>
                <a:tc>
                  <a:txBody>
                    <a:bodyPr/>
                    <a:lstStyle/>
                    <a:p>
                      <a:pPr algn="l"/>
                      <a:r>
                        <a:rPr lang="en-US" sz="1200" dirty="0" smtClean="0"/>
                        <a:t>OT Taylor </a:t>
                      </a:r>
                      <a:r>
                        <a:rPr lang="en-US" sz="1200" dirty="0" err="1" smtClean="0"/>
                        <a:t>Lewan</a:t>
                      </a:r>
                      <a:r>
                        <a:rPr lang="en-US" sz="1200" dirty="0" smtClean="0"/>
                        <a:t> 26%</a:t>
                      </a:r>
                      <a:endParaRPr lang="en-US" sz="1200" dirty="0"/>
                    </a:p>
                  </a:txBody>
                  <a:tcPr/>
                </a:tc>
              </a:tr>
              <a:tr h="395738">
                <a:tc>
                  <a:txBody>
                    <a:bodyPr/>
                    <a:lstStyle/>
                    <a:p>
                      <a:pPr algn="l"/>
                      <a:r>
                        <a:rPr lang="en-US" sz="1200" dirty="0" smtClean="0"/>
                        <a:t>11</a:t>
                      </a:r>
                      <a:endParaRPr lang="en-US" sz="1200" dirty="0"/>
                    </a:p>
                  </a:txBody>
                  <a:tcPr/>
                </a:tc>
                <a:tc>
                  <a:txBody>
                    <a:bodyPr/>
                    <a:lstStyle/>
                    <a:p>
                      <a:pPr algn="l" fontAlgn="b"/>
                      <a:r>
                        <a:rPr lang="en-US" sz="1200" b="0" i="0" u="none" strike="noStrike">
                          <a:solidFill>
                            <a:srgbClr val="000000"/>
                          </a:solidFill>
                          <a:effectLst/>
                          <a:latin typeface="Calibri"/>
                        </a:rPr>
                        <a:t>Tennessee Titans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47% </a:t>
                      </a:r>
                      <a:r>
                        <a:rPr lang="en-US" sz="1200" dirty="0" err="1" smtClean="0"/>
                        <a:t>OLB</a:t>
                      </a:r>
                      <a:r>
                        <a:rPr lang="en-US" sz="1200" dirty="0" smtClean="0"/>
                        <a:t> Khalil Mack</a:t>
                      </a:r>
                      <a:endParaRPr lang="en-US" sz="1200" dirty="0"/>
                    </a:p>
                  </a:txBody>
                  <a:tcPr/>
                </a:tc>
                <a:tc>
                  <a:txBody>
                    <a:bodyPr/>
                    <a:lstStyle/>
                    <a:p>
                      <a:pPr algn="l"/>
                      <a:r>
                        <a:rPr lang="en-US" sz="1200" dirty="0" smtClean="0"/>
                        <a:t>OT Morgan Moses 54%</a:t>
                      </a:r>
                      <a:endParaRPr lang="en-US" sz="1200" dirty="0"/>
                    </a:p>
                  </a:txBody>
                  <a:tcPr/>
                </a:tc>
              </a:tr>
              <a:tr h="395738">
                <a:tc>
                  <a:txBody>
                    <a:bodyPr/>
                    <a:lstStyle/>
                    <a:p>
                      <a:pPr algn="l"/>
                      <a:r>
                        <a:rPr lang="en-US" sz="1200" dirty="0" smtClean="0"/>
                        <a:t>12</a:t>
                      </a:r>
                      <a:endParaRPr lang="en-US" sz="1200" dirty="0"/>
                    </a:p>
                  </a:txBody>
                  <a:tcPr/>
                </a:tc>
                <a:tc>
                  <a:txBody>
                    <a:bodyPr/>
                    <a:lstStyle/>
                    <a:p>
                      <a:pPr algn="l" fontAlgn="b"/>
                      <a:r>
                        <a:rPr lang="en-US" sz="1200" b="0" i="0" u="none" strike="noStrike" dirty="0">
                          <a:solidFill>
                            <a:srgbClr val="000000"/>
                          </a:solidFill>
                          <a:effectLst/>
                          <a:latin typeface="Calibri"/>
                        </a:rPr>
                        <a:t>New York Giants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29% </a:t>
                      </a:r>
                      <a:r>
                        <a:rPr lang="en-US" sz="1200" dirty="0" err="1" smtClean="0"/>
                        <a:t>WR</a:t>
                      </a:r>
                      <a:r>
                        <a:rPr lang="en-US" sz="1200" dirty="0" smtClean="0"/>
                        <a:t> Mike Evans</a:t>
                      </a:r>
                      <a:endParaRPr lang="en-US" sz="1200" dirty="0"/>
                    </a:p>
                  </a:txBody>
                  <a:tcPr/>
                </a:tc>
                <a:tc>
                  <a:txBody>
                    <a:bodyPr/>
                    <a:lstStyle/>
                    <a:p>
                      <a:pPr algn="l"/>
                      <a:r>
                        <a:rPr lang="en-US" sz="1200" dirty="0" err="1" smtClean="0"/>
                        <a:t>OLB</a:t>
                      </a:r>
                      <a:r>
                        <a:rPr lang="en-US" sz="1200" dirty="0" smtClean="0"/>
                        <a:t> Anthony Barr 95%</a:t>
                      </a:r>
                      <a:endParaRPr lang="en-US" sz="1200" dirty="0"/>
                    </a:p>
                  </a:txBody>
                  <a:tcPr/>
                </a:tc>
              </a:tr>
              <a:tr h="395738">
                <a:tc>
                  <a:txBody>
                    <a:bodyPr/>
                    <a:lstStyle/>
                    <a:p>
                      <a:pPr algn="l"/>
                      <a:r>
                        <a:rPr lang="en-US" sz="1200" dirty="0" smtClean="0"/>
                        <a:t>13</a:t>
                      </a:r>
                      <a:endParaRPr lang="en-US" sz="1200" dirty="0"/>
                    </a:p>
                  </a:txBody>
                  <a:tcPr/>
                </a:tc>
                <a:tc>
                  <a:txBody>
                    <a:bodyPr/>
                    <a:lstStyle/>
                    <a:p>
                      <a:pPr algn="l" fontAlgn="b"/>
                      <a:r>
                        <a:rPr lang="en-US" sz="1200" b="0" i="0" u="none" strike="noStrike" dirty="0">
                          <a:solidFill>
                            <a:srgbClr val="000000"/>
                          </a:solidFill>
                          <a:effectLst/>
                          <a:latin typeface="Calibri"/>
                        </a:rPr>
                        <a:t>St. Louis Rams</a:t>
                      </a:r>
                    </a:p>
                  </a:txBody>
                  <a:tcPr marL="9525" marR="9525" marT="9525" marB="0"/>
                </a:tc>
                <a:tc>
                  <a:txBody>
                    <a:bodyPr/>
                    <a:lstStyle/>
                    <a:p>
                      <a:pPr algn="l"/>
                      <a:r>
                        <a:rPr lang="en-US" sz="1200" dirty="0" smtClean="0"/>
                        <a:t>48% </a:t>
                      </a:r>
                      <a:r>
                        <a:rPr lang="en-US" sz="1200" dirty="0" err="1" smtClean="0"/>
                        <a:t>WR</a:t>
                      </a:r>
                      <a:r>
                        <a:rPr lang="en-US" sz="1200" dirty="0" smtClean="0"/>
                        <a:t> Mike Evans</a:t>
                      </a:r>
                      <a:endParaRPr lang="en-US" sz="1200" dirty="0"/>
                    </a:p>
                  </a:txBody>
                  <a:tcPr/>
                </a:tc>
                <a:tc>
                  <a:txBody>
                    <a:bodyPr/>
                    <a:lstStyle/>
                    <a:p>
                      <a:pPr algn="l"/>
                      <a:r>
                        <a:rPr lang="en-US" sz="1200" dirty="0" err="1" smtClean="0"/>
                        <a:t>WR</a:t>
                      </a:r>
                      <a:r>
                        <a:rPr lang="en-US" sz="1200" dirty="0" smtClean="0"/>
                        <a:t> Mike Evans 29%</a:t>
                      </a:r>
                      <a:endParaRPr lang="en-US" sz="1200" dirty="0"/>
                    </a:p>
                  </a:txBody>
                  <a:tcPr/>
                </a:tc>
              </a:tr>
            </a:tbl>
          </a:graphicData>
        </a:graphic>
      </p:graphicFrame>
    </p:spTree>
    <p:extLst>
      <p:ext uri="{BB962C8B-B14F-4D97-AF65-F5344CB8AC3E}">
        <p14:creationId xmlns:p14="http://schemas.microsoft.com/office/powerpoint/2010/main" val="20494123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Full 1</a:t>
            </a:r>
            <a:r>
              <a:rPr lang="en-US" baseline="30000" dirty="0" smtClean="0"/>
              <a:t>st</a:t>
            </a:r>
            <a:r>
              <a:rPr lang="en-US" dirty="0" smtClean="0"/>
              <a:t> Round of Draft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6748014"/>
              </p:ext>
            </p:extLst>
          </p:nvPr>
        </p:nvGraphicFramePr>
        <p:xfrm>
          <a:off x="929040" y="1152150"/>
          <a:ext cx="7285920" cy="5555973"/>
        </p:xfrm>
        <a:graphic>
          <a:graphicData uri="http://schemas.openxmlformats.org/drawingml/2006/table">
            <a:tbl>
              <a:tblPr firstRow="1" bandRow="1">
                <a:tableStyleId>{5C22544A-7EE6-4342-B048-85BDC9FD1C3A}</a:tableStyleId>
              </a:tblPr>
              <a:tblGrid>
                <a:gridCol w="921676"/>
                <a:gridCol w="1386735"/>
                <a:gridCol w="3156029"/>
                <a:gridCol w="1821480"/>
              </a:tblGrid>
              <a:tr h="386114">
                <a:tc>
                  <a:txBody>
                    <a:bodyPr/>
                    <a:lstStyle/>
                    <a:p>
                      <a:r>
                        <a:rPr lang="en-US" dirty="0" smtClean="0"/>
                        <a:t>Pick</a:t>
                      </a:r>
                      <a:endParaRPr lang="en-US" dirty="0"/>
                    </a:p>
                  </a:txBody>
                  <a:tcPr/>
                </a:tc>
                <a:tc>
                  <a:txBody>
                    <a:bodyPr/>
                    <a:lstStyle/>
                    <a:p>
                      <a:r>
                        <a:rPr lang="en-US" dirty="0" smtClean="0"/>
                        <a:t>Team</a:t>
                      </a:r>
                      <a:endParaRPr lang="en-US" dirty="0"/>
                    </a:p>
                  </a:txBody>
                  <a:tcPr/>
                </a:tc>
                <a:tc>
                  <a:txBody>
                    <a:bodyPr/>
                    <a:lstStyle/>
                    <a:p>
                      <a:r>
                        <a:rPr lang="en-US" dirty="0" smtClean="0"/>
                        <a:t>Top Down</a:t>
                      </a:r>
                      <a:endParaRPr lang="en-US" dirty="0"/>
                    </a:p>
                  </a:txBody>
                  <a:tcPr/>
                </a:tc>
                <a:tc>
                  <a:txBody>
                    <a:bodyPr/>
                    <a:lstStyle/>
                    <a:p>
                      <a:r>
                        <a:rPr lang="en-US" dirty="0" smtClean="0"/>
                        <a:t>Bottom Up</a:t>
                      </a:r>
                      <a:endParaRPr lang="en-US" dirty="0"/>
                    </a:p>
                  </a:txBody>
                  <a:tcPr/>
                </a:tc>
              </a:tr>
              <a:tr h="365575">
                <a:tc>
                  <a:txBody>
                    <a:bodyPr/>
                    <a:lstStyle/>
                    <a:p>
                      <a:r>
                        <a:rPr lang="en-US" sz="1200" dirty="0" smtClean="0"/>
                        <a:t>14</a:t>
                      </a:r>
                      <a:endParaRPr lang="en-US" sz="1200" dirty="0"/>
                    </a:p>
                  </a:txBody>
                  <a:tcPr/>
                </a:tc>
                <a:tc>
                  <a:txBody>
                    <a:bodyPr/>
                    <a:lstStyle/>
                    <a:p>
                      <a:pPr algn="l" fontAlgn="b"/>
                      <a:r>
                        <a:rPr lang="en-US" sz="1200" b="0" i="0" u="none" strike="noStrike" dirty="0">
                          <a:solidFill>
                            <a:srgbClr val="000000"/>
                          </a:solidFill>
                          <a:effectLst/>
                          <a:latin typeface="Calibri"/>
                        </a:rPr>
                        <a:t>Chicago Bears</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51% </a:t>
                      </a:r>
                      <a:r>
                        <a:rPr lang="en-US" sz="1200" dirty="0" err="1" smtClean="0"/>
                        <a:t>OLB</a:t>
                      </a:r>
                      <a:r>
                        <a:rPr lang="en-US" sz="1200" dirty="0" smtClean="0"/>
                        <a:t> Anthony Barr</a:t>
                      </a:r>
                      <a:endParaRPr lang="en-US" sz="1200" dirty="0"/>
                    </a:p>
                  </a:txBody>
                  <a:tcPr/>
                </a:tc>
                <a:tc>
                  <a:txBody>
                    <a:bodyPr/>
                    <a:lstStyle/>
                    <a:p>
                      <a:r>
                        <a:rPr lang="en-US" sz="1200" dirty="0" err="1" smtClean="0"/>
                        <a:t>WR</a:t>
                      </a:r>
                      <a:r>
                        <a:rPr lang="en-US" sz="1200" dirty="0" smtClean="0"/>
                        <a:t> </a:t>
                      </a:r>
                      <a:r>
                        <a:rPr lang="en-US" sz="1200" dirty="0" err="1" smtClean="0"/>
                        <a:t>Brandin</a:t>
                      </a:r>
                      <a:r>
                        <a:rPr lang="en-US" sz="1200" dirty="0" smtClean="0"/>
                        <a:t> Cooks 49%</a:t>
                      </a:r>
                      <a:endParaRPr lang="en-US" sz="1200" dirty="0"/>
                    </a:p>
                  </a:txBody>
                  <a:tcPr/>
                </a:tc>
              </a:tr>
              <a:tr h="365575">
                <a:tc>
                  <a:txBody>
                    <a:bodyPr/>
                    <a:lstStyle/>
                    <a:p>
                      <a:r>
                        <a:rPr lang="en-US" sz="1200" dirty="0" smtClean="0"/>
                        <a:t>15</a:t>
                      </a:r>
                      <a:endParaRPr lang="en-US" sz="1200" dirty="0"/>
                    </a:p>
                  </a:txBody>
                  <a:tcPr/>
                </a:tc>
                <a:tc>
                  <a:txBody>
                    <a:bodyPr/>
                    <a:lstStyle/>
                    <a:p>
                      <a:pPr algn="l" fontAlgn="b"/>
                      <a:r>
                        <a:rPr lang="en-US" sz="1200" b="0" i="0" u="none" strike="noStrike">
                          <a:solidFill>
                            <a:srgbClr val="000000"/>
                          </a:solidFill>
                          <a:effectLst/>
                          <a:latin typeface="Calibri"/>
                        </a:rPr>
                        <a:t>Pittsburgh Steelers</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29% </a:t>
                      </a:r>
                      <a:r>
                        <a:rPr lang="en-US" sz="1200" dirty="0" err="1" smtClean="0"/>
                        <a:t>WR</a:t>
                      </a:r>
                      <a:r>
                        <a:rPr lang="en-US" sz="1200" dirty="0" smtClean="0"/>
                        <a:t> Odell Beckham</a:t>
                      </a:r>
                      <a:endParaRPr lang="en-US" sz="1200" dirty="0"/>
                    </a:p>
                  </a:txBody>
                  <a:tcPr/>
                </a:tc>
                <a:tc>
                  <a:txBody>
                    <a:bodyPr/>
                    <a:lstStyle/>
                    <a:p>
                      <a:r>
                        <a:rPr lang="en-US" sz="1200" dirty="0" err="1" smtClean="0"/>
                        <a:t>OLB</a:t>
                      </a:r>
                      <a:r>
                        <a:rPr lang="en-US" sz="1200" dirty="0" smtClean="0"/>
                        <a:t> Khalil Mack 92%</a:t>
                      </a:r>
                      <a:endParaRPr lang="en-US" sz="1200" dirty="0"/>
                    </a:p>
                  </a:txBody>
                  <a:tcPr/>
                </a:tc>
              </a:tr>
              <a:tr h="365575">
                <a:tc>
                  <a:txBody>
                    <a:bodyPr/>
                    <a:lstStyle/>
                    <a:p>
                      <a:r>
                        <a:rPr lang="en-US" sz="1200" dirty="0" smtClean="0"/>
                        <a:t>16</a:t>
                      </a:r>
                      <a:endParaRPr lang="en-US" sz="1200" dirty="0"/>
                    </a:p>
                  </a:txBody>
                  <a:tcPr/>
                </a:tc>
                <a:tc>
                  <a:txBody>
                    <a:bodyPr/>
                    <a:lstStyle/>
                    <a:p>
                      <a:pPr algn="l" fontAlgn="b"/>
                      <a:r>
                        <a:rPr lang="en-US" sz="1200" b="0" i="0" u="none" strike="noStrike">
                          <a:solidFill>
                            <a:srgbClr val="000000"/>
                          </a:solidFill>
                          <a:effectLst/>
                          <a:latin typeface="Calibri"/>
                        </a:rPr>
                        <a:t>Dallas Cowboys</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65% </a:t>
                      </a:r>
                      <a:r>
                        <a:rPr lang="en-US" sz="1200" dirty="0" err="1" smtClean="0"/>
                        <a:t>TE</a:t>
                      </a:r>
                      <a:r>
                        <a:rPr lang="en-US" sz="1200" dirty="0" smtClean="0"/>
                        <a:t> Eric </a:t>
                      </a:r>
                      <a:r>
                        <a:rPr lang="en-US" sz="1200" dirty="0" err="1" smtClean="0"/>
                        <a:t>Ebron</a:t>
                      </a:r>
                      <a:endParaRPr lang="en-US" sz="1200" dirty="0"/>
                    </a:p>
                  </a:txBody>
                  <a:tcPr/>
                </a:tc>
                <a:tc>
                  <a:txBody>
                    <a:bodyPr/>
                    <a:lstStyle/>
                    <a:p>
                      <a:r>
                        <a:rPr lang="en-US" sz="1200" dirty="0" err="1" smtClean="0"/>
                        <a:t>WR</a:t>
                      </a:r>
                      <a:r>
                        <a:rPr lang="en-US" sz="1200" dirty="0" smtClean="0"/>
                        <a:t> </a:t>
                      </a:r>
                      <a:r>
                        <a:rPr lang="en-US" sz="1200" dirty="0" err="1" smtClean="0"/>
                        <a:t>Marqise</a:t>
                      </a:r>
                      <a:r>
                        <a:rPr lang="en-US" sz="1200" dirty="0" smtClean="0"/>
                        <a:t> Lee 34%</a:t>
                      </a:r>
                      <a:endParaRPr lang="en-US" sz="1200" dirty="0"/>
                    </a:p>
                  </a:txBody>
                  <a:tcPr/>
                </a:tc>
              </a:tr>
              <a:tr h="365575">
                <a:tc>
                  <a:txBody>
                    <a:bodyPr/>
                    <a:lstStyle/>
                    <a:p>
                      <a:r>
                        <a:rPr lang="en-US" sz="1200" dirty="0" smtClean="0"/>
                        <a:t>17</a:t>
                      </a:r>
                      <a:endParaRPr lang="en-US" sz="1200" dirty="0"/>
                    </a:p>
                  </a:txBody>
                  <a:tcPr/>
                </a:tc>
                <a:tc>
                  <a:txBody>
                    <a:bodyPr/>
                    <a:lstStyle/>
                    <a:p>
                      <a:pPr algn="l" fontAlgn="b"/>
                      <a:r>
                        <a:rPr lang="en-US" sz="1200" b="0" i="0" u="none" strike="noStrike">
                          <a:solidFill>
                            <a:srgbClr val="000000"/>
                          </a:solidFill>
                          <a:effectLst/>
                          <a:latin typeface="Calibri"/>
                        </a:rPr>
                        <a:t>Baltimore Ravens</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68% FS Ha </a:t>
                      </a:r>
                      <a:r>
                        <a:rPr lang="en-US" sz="1200" dirty="0" err="1" smtClean="0"/>
                        <a:t>Ha</a:t>
                      </a:r>
                      <a:r>
                        <a:rPr lang="en-US" sz="1200" dirty="0" smtClean="0"/>
                        <a:t> Clinton-Dix</a:t>
                      </a:r>
                      <a:endParaRPr lang="en-US" sz="1200" dirty="0"/>
                    </a:p>
                  </a:txBody>
                  <a:tcPr/>
                </a:tc>
                <a:tc>
                  <a:txBody>
                    <a:bodyPr/>
                    <a:lstStyle/>
                    <a:p>
                      <a:r>
                        <a:rPr lang="en-US" sz="1200" dirty="0" smtClean="0"/>
                        <a:t>DE </a:t>
                      </a:r>
                      <a:r>
                        <a:rPr lang="en-US" sz="1200" dirty="0" err="1" smtClean="0"/>
                        <a:t>Kony</a:t>
                      </a:r>
                      <a:r>
                        <a:rPr lang="en-US" sz="1200" baseline="0" dirty="0" smtClean="0"/>
                        <a:t> </a:t>
                      </a:r>
                      <a:r>
                        <a:rPr lang="en-US" sz="1200" baseline="0" dirty="0" err="1" smtClean="0"/>
                        <a:t>Ealy</a:t>
                      </a:r>
                      <a:r>
                        <a:rPr lang="en-US" sz="1200" baseline="0" dirty="0" smtClean="0"/>
                        <a:t> 63%</a:t>
                      </a:r>
                      <a:endParaRPr lang="en-US" sz="1200" dirty="0"/>
                    </a:p>
                  </a:txBody>
                  <a:tcPr/>
                </a:tc>
              </a:tr>
              <a:tr h="482642">
                <a:tc>
                  <a:txBody>
                    <a:bodyPr/>
                    <a:lstStyle/>
                    <a:p>
                      <a:r>
                        <a:rPr lang="en-US" sz="1200" dirty="0" smtClean="0"/>
                        <a:t>18</a:t>
                      </a:r>
                      <a:endParaRPr lang="en-US" sz="1200" dirty="0"/>
                    </a:p>
                  </a:txBody>
                  <a:tcPr/>
                </a:tc>
                <a:tc>
                  <a:txBody>
                    <a:bodyPr/>
                    <a:lstStyle/>
                    <a:p>
                      <a:pPr algn="l" fontAlgn="b"/>
                      <a:r>
                        <a:rPr lang="en-US" sz="1200" b="0" i="0" u="none" strike="noStrike" dirty="0" smtClean="0">
                          <a:solidFill>
                            <a:srgbClr val="000000"/>
                          </a:solidFill>
                          <a:effectLst/>
                          <a:latin typeface="Calibri"/>
                        </a:rPr>
                        <a:t>New </a:t>
                      </a:r>
                      <a:r>
                        <a:rPr lang="en-US" sz="1200" b="0" i="0" u="none" strike="noStrike" dirty="0">
                          <a:solidFill>
                            <a:srgbClr val="000000"/>
                          </a:solidFill>
                          <a:effectLst/>
                          <a:latin typeface="Calibri"/>
                        </a:rPr>
                        <a:t>York Jets</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40% FS Calvin Pryor</a:t>
                      </a:r>
                      <a:endParaRPr lang="en-US" sz="1200" dirty="0"/>
                    </a:p>
                  </a:txBody>
                  <a:tcPr/>
                </a:tc>
                <a:tc>
                  <a:txBody>
                    <a:bodyPr/>
                    <a:lstStyle/>
                    <a:p>
                      <a:r>
                        <a:rPr lang="en-US" sz="1200" dirty="0" smtClean="0"/>
                        <a:t>FS Ha </a:t>
                      </a:r>
                      <a:r>
                        <a:rPr lang="en-US" sz="1200" dirty="0" err="1" smtClean="0"/>
                        <a:t>Ha</a:t>
                      </a:r>
                      <a:r>
                        <a:rPr lang="en-US" sz="1200" dirty="0" smtClean="0"/>
                        <a:t> Clinton Dix 75%</a:t>
                      </a:r>
                      <a:endParaRPr lang="en-US" sz="1200" dirty="0"/>
                    </a:p>
                  </a:txBody>
                  <a:tcPr/>
                </a:tc>
              </a:tr>
              <a:tr h="365575">
                <a:tc>
                  <a:txBody>
                    <a:bodyPr/>
                    <a:lstStyle/>
                    <a:p>
                      <a:r>
                        <a:rPr lang="en-US" sz="1200" dirty="0" smtClean="0"/>
                        <a:t>19</a:t>
                      </a:r>
                      <a:endParaRPr lang="en-US" sz="1200" dirty="0"/>
                    </a:p>
                  </a:txBody>
                  <a:tcPr/>
                </a:tc>
                <a:tc>
                  <a:txBody>
                    <a:bodyPr/>
                    <a:lstStyle/>
                    <a:p>
                      <a:pPr algn="l" fontAlgn="b"/>
                      <a:r>
                        <a:rPr lang="en-US" sz="1200" b="0" i="0" u="none" strike="noStrike">
                          <a:solidFill>
                            <a:srgbClr val="000000"/>
                          </a:solidFill>
                          <a:effectLst/>
                          <a:latin typeface="Calibri"/>
                        </a:rPr>
                        <a:t>Miami Dolphins</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38% </a:t>
                      </a:r>
                      <a:r>
                        <a:rPr lang="en-US" sz="1200" dirty="0" err="1" smtClean="0"/>
                        <a:t>RB</a:t>
                      </a:r>
                      <a:r>
                        <a:rPr lang="en-US" sz="1200" dirty="0" smtClean="0"/>
                        <a:t> Carlos Hyde</a:t>
                      </a:r>
                    </a:p>
                  </a:txBody>
                  <a:tcPr/>
                </a:tc>
                <a:tc>
                  <a:txBody>
                    <a:bodyPr/>
                    <a:lstStyle/>
                    <a:p>
                      <a:r>
                        <a:rPr lang="en-US" sz="1200" dirty="0" smtClean="0"/>
                        <a:t>CB Justin </a:t>
                      </a:r>
                      <a:r>
                        <a:rPr lang="en-US" sz="1200" dirty="0" err="1" smtClean="0"/>
                        <a:t>Gilber</a:t>
                      </a:r>
                      <a:r>
                        <a:rPr lang="en-US" sz="1200" dirty="0" smtClean="0"/>
                        <a:t> 49%</a:t>
                      </a:r>
                      <a:endParaRPr lang="en-US" sz="1200" dirty="0"/>
                    </a:p>
                  </a:txBody>
                  <a:tcPr/>
                </a:tc>
              </a:tr>
              <a:tr h="365575">
                <a:tc>
                  <a:txBody>
                    <a:bodyPr/>
                    <a:lstStyle/>
                    <a:p>
                      <a:r>
                        <a:rPr lang="en-US" sz="1200" dirty="0" smtClean="0"/>
                        <a:t>20</a:t>
                      </a:r>
                      <a:endParaRPr lang="en-US" sz="1200" dirty="0"/>
                    </a:p>
                  </a:txBody>
                  <a:tcPr/>
                </a:tc>
                <a:tc>
                  <a:txBody>
                    <a:bodyPr/>
                    <a:lstStyle/>
                    <a:p>
                      <a:pPr algn="l" fontAlgn="b"/>
                      <a:r>
                        <a:rPr lang="en-US" sz="1200" b="0" i="0" u="none" strike="noStrike" dirty="0">
                          <a:solidFill>
                            <a:srgbClr val="000000"/>
                          </a:solidFill>
                          <a:effectLst/>
                          <a:latin typeface="Calibri"/>
                        </a:rPr>
                        <a:t>Arizona </a:t>
                      </a:r>
                      <a:r>
                        <a:rPr lang="en-US" sz="1200" b="0" i="0" u="none" strike="noStrike" dirty="0" smtClean="0">
                          <a:solidFill>
                            <a:srgbClr val="000000"/>
                          </a:solidFill>
                          <a:effectLst/>
                          <a:latin typeface="Calibri"/>
                        </a:rPr>
                        <a:t>Cardinals</a:t>
                      </a:r>
                      <a:endParaRPr lang="en-US" sz="1200" b="0" i="0" u="none" strike="noStrike" dirty="0">
                        <a:solidFill>
                          <a:srgbClr val="000000"/>
                        </a:solidFill>
                        <a:effectLst/>
                        <a:latin typeface="Calibri"/>
                      </a:endParaRP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49% </a:t>
                      </a:r>
                      <a:r>
                        <a:rPr lang="en-US" sz="1200" dirty="0" err="1" smtClean="0"/>
                        <a:t>WR</a:t>
                      </a:r>
                      <a:r>
                        <a:rPr lang="en-US" sz="1200" dirty="0" smtClean="0"/>
                        <a:t> </a:t>
                      </a:r>
                      <a:r>
                        <a:rPr lang="en-US" sz="1200" dirty="0" err="1" smtClean="0"/>
                        <a:t>Brandin</a:t>
                      </a:r>
                      <a:r>
                        <a:rPr lang="en-US" sz="1200" dirty="0" smtClean="0"/>
                        <a:t> Cooks</a:t>
                      </a:r>
                      <a:endParaRPr lang="en-US" sz="1200" dirty="0"/>
                    </a:p>
                  </a:txBody>
                  <a:tcPr/>
                </a:tc>
                <a:tc>
                  <a:txBody>
                    <a:bodyPr/>
                    <a:lstStyle/>
                    <a:p>
                      <a:r>
                        <a:rPr lang="en-US" sz="1200" dirty="0" err="1" smtClean="0"/>
                        <a:t>TE</a:t>
                      </a:r>
                      <a:r>
                        <a:rPr lang="en-US" sz="1200" dirty="0" smtClean="0"/>
                        <a:t> Eric</a:t>
                      </a:r>
                      <a:r>
                        <a:rPr lang="en-US" sz="1200" baseline="0" dirty="0" smtClean="0"/>
                        <a:t> </a:t>
                      </a:r>
                      <a:r>
                        <a:rPr lang="en-US" sz="1200" baseline="0" dirty="0" err="1" smtClean="0"/>
                        <a:t>Ebron</a:t>
                      </a:r>
                      <a:r>
                        <a:rPr lang="en-US" sz="1200" baseline="0" dirty="0" smtClean="0"/>
                        <a:t> 39%</a:t>
                      </a:r>
                      <a:endParaRPr lang="en-US" sz="1200" dirty="0"/>
                    </a:p>
                  </a:txBody>
                  <a:tcPr/>
                </a:tc>
              </a:tr>
              <a:tr h="365575">
                <a:tc>
                  <a:txBody>
                    <a:bodyPr/>
                    <a:lstStyle/>
                    <a:p>
                      <a:r>
                        <a:rPr lang="en-US" sz="1200" dirty="0" smtClean="0"/>
                        <a:t>21</a:t>
                      </a:r>
                      <a:endParaRPr lang="en-US" sz="1200" dirty="0"/>
                    </a:p>
                  </a:txBody>
                  <a:tcPr/>
                </a:tc>
                <a:tc>
                  <a:txBody>
                    <a:bodyPr/>
                    <a:lstStyle/>
                    <a:p>
                      <a:pPr algn="l" fontAlgn="b"/>
                      <a:r>
                        <a:rPr lang="en-US" sz="1200" b="0" i="0" u="none" strike="noStrike">
                          <a:solidFill>
                            <a:srgbClr val="000000"/>
                          </a:solidFill>
                          <a:effectLst/>
                          <a:latin typeface="Calibri"/>
                        </a:rPr>
                        <a:t>Green Bay Packers</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52% DT Timmy Jernigan</a:t>
                      </a:r>
                      <a:endParaRPr lang="en-US" sz="1200" dirty="0"/>
                    </a:p>
                  </a:txBody>
                  <a:tcPr/>
                </a:tc>
                <a:tc>
                  <a:txBody>
                    <a:bodyPr/>
                    <a:lstStyle/>
                    <a:p>
                      <a:r>
                        <a:rPr lang="en-US" sz="1200" dirty="0" err="1" smtClean="0"/>
                        <a:t>WR</a:t>
                      </a:r>
                      <a:r>
                        <a:rPr lang="en-US" sz="1200" dirty="0" smtClean="0"/>
                        <a:t> </a:t>
                      </a:r>
                      <a:r>
                        <a:rPr lang="en-US" sz="1200" dirty="0" err="1" smtClean="0"/>
                        <a:t>Marqise</a:t>
                      </a:r>
                      <a:r>
                        <a:rPr lang="en-US" sz="1200" dirty="0" smtClean="0"/>
                        <a:t> Lee 44%</a:t>
                      </a:r>
                      <a:endParaRPr lang="en-US" sz="1200" dirty="0"/>
                    </a:p>
                  </a:txBody>
                  <a:tcPr/>
                </a:tc>
              </a:tr>
              <a:tr h="365575">
                <a:tc>
                  <a:txBody>
                    <a:bodyPr/>
                    <a:lstStyle/>
                    <a:p>
                      <a:r>
                        <a:rPr lang="en-US" sz="1200" dirty="0" smtClean="0"/>
                        <a:t>22</a:t>
                      </a:r>
                      <a:endParaRPr lang="en-US" sz="1200" dirty="0"/>
                    </a:p>
                  </a:txBody>
                  <a:tcPr/>
                </a:tc>
                <a:tc>
                  <a:txBody>
                    <a:bodyPr/>
                    <a:lstStyle/>
                    <a:p>
                      <a:pPr algn="l" fontAlgn="b"/>
                      <a:r>
                        <a:rPr lang="en-US" sz="1200" b="0" i="0" u="none" strike="noStrike">
                          <a:solidFill>
                            <a:srgbClr val="000000"/>
                          </a:solidFill>
                          <a:effectLst/>
                          <a:latin typeface="Calibri"/>
                        </a:rPr>
                        <a:t>Philadelphia Eagles</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81% CB </a:t>
                      </a:r>
                      <a:r>
                        <a:rPr lang="en-US" sz="1200" dirty="0" err="1" smtClean="0"/>
                        <a:t>Darqueze</a:t>
                      </a:r>
                      <a:r>
                        <a:rPr lang="en-US" sz="1200" dirty="0" smtClean="0"/>
                        <a:t> Dennard</a:t>
                      </a:r>
                      <a:endParaRPr lang="en-US" sz="1200" dirty="0"/>
                    </a:p>
                  </a:txBody>
                  <a:tcPr/>
                </a:tc>
                <a:tc>
                  <a:txBody>
                    <a:bodyPr/>
                    <a:lstStyle/>
                    <a:p>
                      <a:r>
                        <a:rPr lang="en-US" sz="1200" dirty="0" smtClean="0"/>
                        <a:t>DT Timmy Jernigan 88%</a:t>
                      </a:r>
                      <a:endParaRPr lang="en-US" sz="1200" dirty="0"/>
                    </a:p>
                  </a:txBody>
                  <a:tcPr/>
                </a:tc>
              </a:tr>
              <a:tr h="365575">
                <a:tc>
                  <a:txBody>
                    <a:bodyPr/>
                    <a:lstStyle/>
                    <a:p>
                      <a:r>
                        <a:rPr lang="en-US" sz="1200" dirty="0" smtClean="0"/>
                        <a:t>23</a:t>
                      </a:r>
                      <a:endParaRPr lang="en-US" sz="1200" dirty="0"/>
                    </a:p>
                  </a:txBody>
                  <a:tcPr/>
                </a:tc>
                <a:tc>
                  <a:txBody>
                    <a:bodyPr/>
                    <a:lstStyle/>
                    <a:p>
                      <a:pPr algn="l" fontAlgn="b"/>
                      <a:r>
                        <a:rPr lang="en-US" sz="1200" b="0" i="0" u="none" strike="noStrike">
                          <a:solidFill>
                            <a:srgbClr val="000000"/>
                          </a:solidFill>
                          <a:effectLst/>
                          <a:latin typeface="Calibri"/>
                        </a:rPr>
                        <a:t>Kansas City Chiefs</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63% CB Kyle Fuller</a:t>
                      </a:r>
                      <a:endParaRPr lang="en-US" sz="1200" dirty="0"/>
                    </a:p>
                  </a:txBody>
                  <a:tcPr/>
                </a:tc>
                <a:tc>
                  <a:txBody>
                    <a:bodyPr/>
                    <a:lstStyle/>
                    <a:p>
                      <a:r>
                        <a:rPr lang="en-US" sz="1200" dirty="0" smtClean="0"/>
                        <a:t>CB Bradley Roby 54%</a:t>
                      </a:r>
                      <a:endParaRPr lang="en-US" sz="1200" dirty="0"/>
                    </a:p>
                  </a:txBody>
                  <a:tcPr/>
                </a:tc>
              </a:tr>
              <a:tr h="482642">
                <a:tc>
                  <a:txBody>
                    <a:bodyPr/>
                    <a:lstStyle/>
                    <a:p>
                      <a:r>
                        <a:rPr lang="en-US" sz="1200" dirty="0" smtClean="0"/>
                        <a:t>24</a:t>
                      </a:r>
                      <a:endParaRPr lang="en-US" sz="1200" dirty="0"/>
                    </a:p>
                  </a:txBody>
                  <a:tcPr/>
                </a:tc>
                <a:tc>
                  <a:txBody>
                    <a:bodyPr/>
                    <a:lstStyle/>
                    <a:p>
                      <a:pPr algn="l" fontAlgn="b"/>
                      <a:r>
                        <a:rPr lang="en-US" sz="1200" b="0" i="0" u="none" strike="noStrike">
                          <a:solidFill>
                            <a:srgbClr val="000000"/>
                          </a:solidFill>
                          <a:effectLst/>
                          <a:latin typeface="Calibri"/>
                        </a:rPr>
                        <a:t>Cincinatti Bengals</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46% </a:t>
                      </a:r>
                      <a:r>
                        <a:rPr lang="en-US" sz="1200" dirty="0" err="1" smtClean="0"/>
                        <a:t>WR</a:t>
                      </a:r>
                      <a:r>
                        <a:rPr lang="en-US" sz="1200" dirty="0" smtClean="0"/>
                        <a:t> </a:t>
                      </a:r>
                      <a:r>
                        <a:rPr lang="en-US" sz="1200" dirty="0" err="1" smtClean="0"/>
                        <a:t>Marqise</a:t>
                      </a:r>
                      <a:r>
                        <a:rPr lang="en-US" sz="1200" dirty="0" smtClean="0"/>
                        <a:t> Lee</a:t>
                      </a:r>
                      <a:endParaRPr lang="en-US" sz="1200" dirty="0"/>
                    </a:p>
                  </a:txBody>
                  <a:tcPr/>
                </a:tc>
                <a:tc>
                  <a:txBody>
                    <a:bodyPr/>
                    <a:lstStyle/>
                    <a:p>
                      <a:r>
                        <a:rPr lang="en-US" sz="1200" dirty="0" smtClean="0"/>
                        <a:t>CB </a:t>
                      </a:r>
                      <a:r>
                        <a:rPr lang="en-US" sz="1200" dirty="0" err="1" smtClean="0"/>
                        <a:t>Darqueze</a:t>
                      </a:r>
                      <a:r>
                        <a:rPr lang="en-US" sz="1200" baseline="0" dirty="0" smtClean="0"/>
                        <a:t> Dennard 55%</a:t>
                      </a:r>
                      <a:endParaRPr lang="en-US" sz="1200" dirty="0"/>
                    </a:p>
                  </a:txBody>
                  <a:tcPr/>
                </a:tc>
              </a:tr>
              <a:tr h="365575">
                <a:tc>
                  <a:txBody>
                    <a:bodyPr/>
                    <a:lstStyle/>
                    <a:p>
                      <a:r>
                        <a:rPr lang="en-US" sz="1200" dirty="0" smtClean="0"/>
                        <a:t>25</a:t>
                      </a:r>
                      <a:endParaRPr lang="en-US" sz="1200" dirty="0"/>
                    </a:p>
                  </a:txBody>
                  <a:tcPr/>
                </a:tc>
                <a:tc>
                  <a:txBody>
                    <a:bodyPr/>
                    <a:lstStyle/>
                    <a:p>
                      <a:pPr algn="l" fontAlgn="b"/>
                      <a:r>
                        <a:rPr lang="en-US" sz="1200" b="0" i="0" u="none" strike="noStrike" dirty="0">
                          <a:solidFill>
                            <a:srgbClr val="000000"/>
                          </a:solidFill>
                          <a:effectLst/>
                          <a:latin typeface="Calibri"/>
                        </a:rPr>
                        <a:t>San Diego Chargers</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38% </a:t>
                      </a:r>
                      <a:r>
                        <a:rPr lang="en-US" sz="1200" dirty="0" err="1" smtClean="0"/>
                        <a:t>OG</a:t>
                      </a:r>
                      <a:r>
                        <a:rPr lang="en-US" sz="1200" dirty="0" smtClean="0"/>
                        <a:t> Xavier </a:t>
                      </a:r>
                      <a:r>
                        <a:rPr lang="en-US" sz="1200" dirty="0" err="1" smtClean="0"/>
                        <a:t>Su’a</a:t>
                      </a:r>
                      <a:r>
                        <a:rPr lang="en-US" sz="1200" dirty="0" smtClean="0"/>
                        <a:t>-Filo</a:t>
                      </a:r>
                      <a:endParaRPr lang="en-US" sz="1200" dirty="0"/>
                    </a:p>
                  </a:txBody>
                  <a:tcPr/>
                </a:tc>
                <a:tc>
                  <a:txBody>
                    <a:bodyPr/>
                    <a:lstStyle/>
                    <a:p>
                      <a:r>
                        <a:rPr lang="en-US" sz="1200" dirty="0" err="1" smtClean="0"/>
                        <a:t>WR</a:t>
                      </a:r>
                      <a:r>
                        <a:rPr lang="en-US" sz="1200" dirty="0" smtClean="0"/>
                        <a:t> Odell Beckham 50%</a:t>
                      </a:r>
                      <a:endParaRPr lang="en-US" sz="1200" dirty="0"/>
                    </a:p>
                  </a:txBody>
                  <a:tcPr/>
                </a:tc>
              </a:tr>
              <a:tr h="365575">
                <a:tc>
                  <a:txBody>
                    <a:bodyPr/>
                    <a:lstStyle/>
                    <a:p>
                      <a:r>
                        <a:rPr lang="en-US" sz="1200" dirty="0" smtClean="0"/>
                        <a:t>26</a:t>
                      </a:r>
                      <a:endParaRPr lang="en-US" sz="1200" dirty="0"/>
                    </a:p>
                  </a:txBody>
                  <a:tcPr/>
                </a:tc>
                <a:tc>
                  <a:txBody>
                    <a:bodyPr/>
                    <a:lstStyle/>
                    <a:p>
                      <a:pPr algn="l" fontAlgn="b"/>
                      <a:r>
                        <a:rPr lang="en-US" sz="1200" b="0" i="0" u="none" strike="noStrike" dirty="0">
                          <a:solidFill>
                            <a:srgbClr val="000000"/>
                          </a:solidFill>
                          <a:effectLst/>
                          <a:latin typeface="Calibri"/>
                        </a:rPr>
                        <a:t>Cleveland Browns</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57% </a:t>
                      </a:r>
                      <a:r>
                        <a:rPr lang="en-US" sz="1200" dirty="0" err="1" smtClean="0"/>
                        <a:t>OLB</a:t>
                      </a:r>
                      <a:r>
                        <a:rPr lang="en-US" sz="1200" dirty="0" smtClean="0"/>
                        <a:t> Ryan </a:t>
                      </a:r>
                      <a:r>
                        <a:rPr lang="en-US" sz="1200" dirty="0" err="1" smtClean="0"/>
                        <a:t>Shazier</a:t>
                      </a:r>
                      <a:endParaRPr lang="en-US" sz="1200" dirty="0"/>
                    </a:p>
                  </a:txBody>
                  <a:tcPr/>
                </a:tc>
                <a:tc>
                  <a:txBody>
                    <a:bodyPr/>
                    <a:lstStyle/>
                    <a:p>
                      <a:r>
                        <a:rPr lang="en-US" sz="1200" dirty="0" smtClean="0"/>
                        <a:t>DT Stephon </a:t>
                      </a:r>
                      <a:r>
                        <a:rPr lang="en-US" sz="1200" dirty="0" err="1" smtClean="0"/>
                        <a:t>Tuitt</a:t>
                      </a:r>
                      <a:r>
                        <a:rPr lang="en-US" sz="1200" dirty="0" smtClean="0"/>
                        <a:t> 43%</a:t>
                      </a:r>
                      <a:endParaRPr lang="en-US" sz="1200" dirty="0"/>
                    </a:p>
                  </a:txBody>
                  <a:tcPr/>
                </a:tc>
              </a:tr>
            </a:tbl>
          </a:graphicData>
        </a:graphic>
      </p:graphicFrame>
    </p:spTree>
    <p:extLst>
      <p:ext uri="{BB962C8B-B14F-4D97-AF65-F5344CB8AC3E}">
        <p14:creationId xmlns:p14="http://schemas.microsoft.com/office/powerpoint/2010/main" val="12745881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Full 1</a:t>
            </a:r>
            <a:r>
              <a:rPr lang="en-US" baseline="30000" dirty="0" smtClean="0"/>
              <a:t>st</a:t>
            </a:r>
            <a:r>
              <a:rPr lang="en-US" dirty="0" smtClean="0"/>
              <a:t> Round of Draft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258474813"/>
              </p:ext>
            </p:extLst>
          </p:nvPr>
        </p:nvGraphicFramePr>
        <p:xfrm>
          <a:off x="929041" y="1228044"/>
          <a:ext cx="7285919" cy="3105428"/>
        </p:xfrm>
        <a:graphic>
          <a:graphicData uri="http://schemas.openxmlformats.org/drawingml/2006/table">
            <a:tbl>
              <a:tblPr firstRow="1" bandRow="1">
                <a:tableStyleId>{5C22544A-7EE6-4342-B048-85BDC9FD1C3A}</a:tableStyleId>
              </a:tblPr>
              <a:tblGrid>
                <a:gridCol w="921676"/>
                <a:gridCol w="1810543"/>
                <a:gridCol w="2732220"/>
                <a:gridCol w="1821480"/>
              </a:tblGrid>
              <a:tr h="455371">
                <a:tc>
                  <a:txBody>
                    <a:bodyPr/>
                    <a:lstStyle/>
                    <a:p>
                      <a:r>
                        <a:rPr lang="en-US" dirty="0" smtClean="0"/>
                        <a:t>Pick</a:t>
                      </a:r>
                      <a:endParaRPr lang="en-US" dirty="0"/>
                    </a:p>
                  </a:txBody>
                  <a:tcPr/>
                </a:tc>
                <a:tc>
                  <a:txBody>
                    <a:bodyPr/>
                    <a:lstStyle/>
                    <a:p>
                      <a:r>
                        <a:rPr lang="en-US" dirty="0" smtClean="0"/>
                        <a:t>Team</a:t>
                      </a:r>
                      <a:endParaRPr lang="en-US" dirty="0"/>
                    </a:p>
                  </a:txBody>
                  <a:tcPr/>
                </a:tc>
                <a:tc>
                  <a:txBody>
                    <a:bodyPr/>
                    <a:lstStyle/>
                    <a:p>
                      <a:r>
                        <a:rPr lang="en-US" dirty="0" smtClean="0"/>
                        <a:t>Top Down</a:t>
                      </a:r>
                      <a:endParaRPr lang="en-US" dirty="0"/>
                    </a:p>
                  </a:txBody>
                  <a:tcPr/>
                </a:tc>
                <a:tc>
                  <a:txBody>
                    <a:bodyPr/>
                    <a:lstStyle/>
                    <a:p>
                      <a:r>
                        <a:rPr lang="en-US" dirty="0" smtClean="0"/>
                        <a:t>Bottom</a:t>
                      </a:r>
                      <a:r>
                        <a:rPr lang="en-US" baseline="0" dirty="0" smtClean="0"/>
                        <a:t> Up</a:t>
                      </a:r>
                      <a:endParaRPr lang="en-US" dirty="0"/>
                    </a:p>
                  </a:txBody>
                  <a:tcPr/>
                </a:tc>
              </a:tr>
              <a:tr h="410042">
                <a:tc>
                  <a:txBody>
                    <a:bodyPr/>
                    <a:lstStyle/>
                    <a:p>
                      <a:pPr algn="l"/>
                      <a:r>
                        <a:rPr lang="en-US" sz="1200" dirty="0" smtClean="0"/>
                        <a:t>27</a:t>
                      </a:r>
                      <a:endParaRPr lang="en-US" sz="1200" dirty="0"/>
                    </a:p>
                  </a:txBody>
                  <a:tcPr/>
                </a:tc>
                <a:tc>
                  <a:txBody>
                    <a:bodyPr/>
                    <a:lstStyle/>
                    <a:p>
                      <a:pPr algn="l" fontAlgn="b"/>
                      <a:r>
                        <a:rPr lang="en-US" sz="1200" b="0" i="0" u="none" strike="noStrike" dirty="0" smtClean="0">
                          <a:solidFill>
                            <a:srgbClr val="000000"/>
                          </a:solidFill>
                          <a:effectLst/>
                          <a:latin typeface="Calibri"/>
                        </a:rPr>
                        <a:t>New </a:t>
                      </a:r>
                      <a:r>
                        <a:rPr lang="en-US" sz="1200" b="0" i="0" u="none" strike="noStrike" dirty="0">
                          <a:solidFill>
                            <a:srgbClr val="000000"/>
                          </a:solidFill>
                          <a:effectLst/>
                          <a:latin typeface="Calibri"/>
                        </a:rPr>
                        <a:t>Orleans Saints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56% DT Louis Nix III</a:t>
                      </a:r>
                      <a:endParaRPr lang="en-US" sz="1200" dirty="0"/>
                    </a:p>
                  </a:txBody>
                  <a:tcPr/>
                </a:tc>
                <a:tc>
                  <a:txBody>
                    <a:bodyPr/>
                    <a:lstStyle/>
                    <a:p>
                      <a:pPr algn="l"/>
                      <a:r>
                        <a:rPr lang="en-US" sz="1200" dirty="0" err="1" smtClean="0"/>
                        <a:t>OLB</a:t>
                      </a:r>
                      <a:r>
                        <a:rPr lang="en-US" sz="1200" baseline="0" dirty="0" smtClean="0"/>
                        <a:t> Ryan </a:t>
                      </a:r>
                      <a:r>
                        <a:rPr lang="en-US" sz="1200" baseline="0" dirty="0" err="1" smtClean="0"/>
                        <a:t>Shazier</a:t>
                      </a:r>
                      <a:r>
                        <a:rPr lang="en-US" sz="1200" baseline="0" dirty="0" smtClean="0"/>
                        <a:t> 63%</a:t>
                      </a:r>
                      <a:endParaRPr lang="en-US" sz="1200" dirty="0"/>
                    </a:p>
                  </a:txBody>
                  <a:tcPr/>
                </a:tc>
              </a:tr>
              <a:tr h="410042">
                <a:tc>
                  <a:txBody>
                    <a:bodyPr/>
                    <a:lstStyle/>
                    <a:p>
                      <a:pPr algn="l"/>
                      <a:r>
                        <a:rPr lang="en-US" sz="1200" dirty="0" smtClean="0"/>
                        <a:t>28</a:t>
                      </a:r>
                      <a:endParaRPr lang="en-US" sz="1200" dirty="0"/>
                    </a:p>
                  </a:txBody>
                  <a:tcPr/>
                </a:tc>
                <a:tc>
                  <a:txBody>
                    <a:bodyPr/>
                    <a:lstStyle/>
                    <a:p>
                      <a:pPr algn="l" fontAlgn="b"/>
                      <a:r>
                        <a:rPr lang="en-US" sz="1200" b="0" i="0" u="none" strike="noStrike" dirty="0">
                          <a:solidFill>
                            <a:srgbClr val="000000"/>
                          </a:solidFill>
                          <a:effectLst/>
                          <a:latin typeface="Calibri"/>
                        </a:rPr>
                        <a:t>Carolina Panthers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51% DE </a:t>
                      </a:r>
                      <a:r>
                        <a:rPr lang="en-US" sz="1200" dirty="0" err="1" smtClean="0"/>
                        <a:t>Kony</a:t>
                      </a:r>
                      <a:r>
                        <a:rPr lang="en-US" sz="1200" dirty="0" smtClean="0"/>
                        <a:t> </a:t>
                      </a:r>
                      <a:r>
                        <a:rPr lang="en-US" sz="1200" dirty="0" err="1" smtClean="0"/>
                        <a:t>Ealy</a:t>
                      </a:r>
                      <a:endParaRPr lang="en-US" sz="1200" dirty="0"/>
                    </a:p>
                  </a:txBody>
                  <a:tcPr/>
                </a:tc>
                <a:tc>
                  <a:txBody>
                    <a:bodyPr/>
                    <a:lstStyle/>
                    <a:p>
                      <a:pPr algn="l"/>
                      <a:r>
                        <a:rPr lang="en-US" sz="1200" dirty="0" smtClean="0"/>
                        <a:t>DT Stephon </a:t>
                      </a:r>
                      <a:r>
                        <a:rPr lang="en-US" sz="1200" dirty="0" err="1" smtClean="0"/>
                        <a:t>Tuitt</a:t>
                      </a:r>
                      <a:r>
                        <a:rPr lang="en-US" sz="1200" dirty="0" smtClean="0"/>
                        <a:t> 49%</a:t>
                      </a:r>
                      <a:endParaRPr lang="en-US" sz="1200" dirty="0"/>
                    </a:p>
                  </a:txBody>
                  <a:tcPr/>
                </a:tc>
              </a:tr>
              <a:tr h="410042">
                <a:tc>
                  <a:txBody>
                    <a:bodyPr/>
                    <a:lstStyle/>
                    <a:p>
                      <a:pPr algn="l"/>
                      <a:r>
                        <a:rPr lang="en-US" sz="1200" dirty="0" smtClean="0"/>
                        <a:t>29</a:t>
                      </a:r>
                      <a:endParaRPr lang="en-US" sz="1200" dirty="0"/>
                    </a:p>
                  </a:txBody>
                  <a:tcPr/>
                </a:tc>
                <a:tc>
                  <a:txBody>
                    <a:bodyPr/>
                    <a:lstStyle/>
                    <a:p>
                      <a:pPr algn="l" fontAlgn="b"/>
                      <a:r>
                        <a:rPr lang="en-US" sz="1200" b="0" i="0" u="none" strike="noStrike" dirty="0">
                          <a:solidFill>
                            <a:srgbClr val="000000"/>
                          </a:solidFill>
                          <a:effectLst/>
                          <a:latin typeface="Calibri"/>
                        </a:rPr>
                        <a:t>New England Patriots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49% </a:t>
                      </a:r>
                      <a:r>
                        <a:rPr lang="en-US" sz="1200" dirty="0" err="1" smtClean="0"/>
                        <a:t>WR</a:t>
                      </a:r>
                      <a:r>
                        <a:rPr lang="en-US" sz="1200" dirty="0" smtClean="0"/>
                        <a:t> Kelvin Benjamin</a:t>
                      </a:r>
                      <a:endParaRPr lang="en-US" sz="1200" dirty="0"/>
                    </a:p>
                  </a:txBody>
                  <a:tcPr/>
                </a:tc>
                <a:tc>
                  <a:txBody>
                    <a:bodyPr/>
                    <a:lstStyle/>
                    <a:p>
                      <a:pPr algn="l"/>
                      <a:r>
                        <a:rPr lang="en-US" sz="1200" dirty="0" smtClean="0"/>
                        <a:t>DE</a:t>
                      </a:r>
                      <a:r>
                        <a:rPr lang="en-US" sz="1200" baseline="0" dirty="0" smtClean="0"/>
                        <a:t> Dee Ford 60%</a:t>
                      </a:r>
                      <a:endParaRPr lang="en-US" sz="1200" dirty="0"/>
                    </a:p>
                  </a:txBody>
                  <a:tcPr/>
                </a:tc>
              </a:tr>
              <a:tr h="410042">
                <a:tc>
                  <a:txBody>
                    <a:bodyPr/>
                    <a:lstStyle/>
                    <a:p>
                      <a:pPr algn="l"/>
                      <a:r>
                        <a:rPr lang="en-US" sz="1200" dirty="0" smtClean="0"/>
                        <a:t>30</a:t>
                      </a:r>
                      <a:endParaRPr lang="en-US" sz="1200" dirty="0"/>
                    </a:p>
                  </a:txBody>
                  <a:tcPr/>
                </a:tc>
                <a:tc>
                  <a:txBody>
                    <a:bodyPr/>
                    <a:lstStyle/>
                    <a:p>
                      <a:pPr algn="l" fontAlgn="b"/>
                      <a:r>
                        <a:rPr lang="en-US" sz="1200" b="0" i="0" u="none" strike="noStrike">
                          <a:solidFill>
                            <a:srgbClr val="000000"/>
                          </a:solidFill>
                          <a:effectLst/>
                          <a:latin typeface="Calibri"/>
                        </a:rPr>
                        <a:t>San Francisco 49ers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32% </a:t>
                      </a:r>
                      <a:r>
                        <a:rPr lang="en-US" sz="1200" dirty="0" err="1" smtClean="0"/>
                        <a:t>WR</a:t>
                      </a:r>
                      <a:r>
                        <a:rPr lang="en-US" sz="1200" dirty="0" smtClean="0"/>
                        <a:t> Kelvin Benjamin</a:t>
                      </a:r>
                      <a:endParaRPr lang="en-US" sz="1200" dirty="0"/>
                    </a:p>
                  </a:txBody>
                  <a:tcPr/>
                </a:tc>
                <a:tc>
                  <a:txBody>
                    <a:bodyPr/>
                    <a:lstStyle/>
                    <a:p>
                      <a:pPr algn="l"/>
                      <a:r>
                        <a:rPr lang="en-US" sz="1200" dirty="0" err="1" smtClean="0"/>
                        <a:t>WR</a:t>
                      </a:r>
                      <a:r>
                        <a:rPr lang="en-US" sz="1200" dirty="0" smtClean="0"/>
                        <a:t> </a:t>
                      </a:r>
                      <a:r>
                        <a:rPr lang="en-US" sz="1200" dirty="0" err="1" smtClean="0"/>
                        <a:t>Kelbin</a:t>
                      </a:r>
                      <a:r>
                        <a:rPr lang="en-US" sz="1200" dirty="0" smtClean="0"/>
                        <a:t> Benjamin 47%</a:t>
                      </a:r>
                      <a:endParaRPr lang="en-US" sz="1200" dirty="0"/>
                    </a:p>
                  </a:txBody>
                  <a:tcPr/>
                </a:tc>
              </a:tr>
              <a:tr h="410042">
                <a:tc>
                  <a:txBody>
                    <a:bodyPr/>
                    <a:lstStyle/>
                    <a:p>
                      <a:pPr algn="l"/>
                      <a:r>
                        <a:rPr lang="en-US" sz="1200" dirty="0" smtClean="0"/>
                        <a:t>31</a:t>
                      </a:r>
                      <a:endParaRPr lang="en-US" sz="1200" dirty="0"/>
                    </a:p>
                  </a:txBody>
                  <a:tcPr/>
                </a:tc>
                <a:tc>
                  <a:txBody>
                    <a:bodyPr/>
                    <a:lstStyle/>
                    <a:p>
                      <a:pPr algn="l" fontAlgn="b"/>
                      <a:r>
                        <a:rPr lang="en-US" sz="1200" b="0" i="0" u="none" strike="noStrike" dirty="0">
                          <a:solidFill>
                            <a:srgbClr val="000000"/>
                          </a:solidFill>
                          <a:effectLst/>
                          <a:latin typeface="Calibri"/>
                        </a:rPr>
                        <a:t>Denver Broncos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52% DE Dee Ford</a:t>
                      </a:r>
                      <a:endParaRPr lang="en-US" sz="1200" dirty="0"/>
                    </a:p>
                  </a:txBody>
                  <a:tcPr/>
                </a:tc>
                <a:tc>
                  <a:txBody>
                    <a:bodyPr/>
                    <a:lstStyle/>
                    <a:p>
                      <a:pPr algn="l"/>
                      <a:r>
                        <a:rPr lang="en-US" sz="1200" dirty="0" err="1" smtClean="0"/>
                        <a:t>WR</a:t>
                      </a:r>
                      <a:r>
                        <a:rPr lang="en-US" sz="1200" baseline="0" dirty="0" smtClean="0"/>
                        <a:t> Donte </a:t>
                      </a:r>
                      <a:r>
                        <a:rPr lang="en-US" sz="1200" baseline="0" dirty="0" err="1" smtClean="0"/>
                        <a:t>Moncrief</a:t>
                      </a:r>
                      <a:r>
                        <a:rPr lang="en-US" sz="1200" baseline="0" dirty="0" smtClean="0"/>
                        <a:t> 42%</a:t>
                      </a:r>
                      <a:endParaRPr lang="en-US" sz="1200" dirty="0"/>
                    </a:p>
                  </a:txBody>
                  <a:tcPr/>
                </a:tc>
              </a:tr>
              <a:tr h="505531">
                <a:tc>
                  <a:txBody>
                    <a:bodyPr/>
                    <a:lstStyle/>
                    <a:p>
                      <a:pPr algn="l"/>
                      <a:r>
                        <a:rPr lang="en-US" sz="1200" dirty="0" smtClean="0"/>
                        <a:t>32</a:t>
                      </a:r>
                      <a:endParaRPr lang="en-US" sz="1200" dirty="0"/>
                    </a:p>
                  </a:txBody>
                  <a:tcPr/>
                </a:tc>
                <a:tc>
                  <a:txBody>
                    <a:bodyPr/>
                    <a:lstStyle/>
                    <a:p>
                      <a:pPr algn="l" fontAlgn="b"/>
                      <a:r>
                        <a:rPr lang="en-US" sz="1200" b="0" i="0" u="none" strike="noStrike" dirty="0">
                          <a:solidFill>
                            <a:srgbClr val="000000"/>
                          </a:solidFill>
                          <a:effectLst/>
                          <a:latin typeface="Calibri"/>
                        </a:rPr>
                        <a:t>Seattle Seahawks</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43% DE Demarcus Lawrence</a:t>
                      </a:r>
                      <a:endParaRPr lang="en-US" sz="1200" dirty="0"/>
                    </a:p>
                  </a:txBody>
                  <a:tcPr/>
                </a:tc>
                <a:tc>
                  <a:txBody>
                    <a:bodyPr/>
                    <a:lstStyle/>
                    <a:p>
                      <a:pPr algn="l"/>
                      <a:r>
                        <a:rPr lang="en-US" sz="1200" dirty="0" smtClean="0"/>
                        <a:t>DE Demarcus Lawrence 48%</a:t>
                      </a:r>
                      <a:endParaRPr lang="en-US" sz="1200" dirty="0"/>
                    </a:p>
                  </a:txBody>
                  <a:tcPr/>
                </a:tc>
              </a:tr>
            </a:tbl>
          </a:graphicData>
        </a:graphic>
      </p:graphicFrame>
    </p:spTree>
    <p:extLst>
      <p:ext uri="{BB962C8B-B14F-4D97-AF65-F5344CB8AC3E}">
        <p14:creationId xmlns:p14="http://schemas.microsoft.com/office/powerpoint/2010/main" val="1252013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Tree>
    <p:extLst>
      <p:ext uri="{BB962C8B-B14F-4D97-AF65-F5344CB8AC3E}">
        <p14:creationId xmlns:p14="http://schemas.microsoft.com/office/powerpoint/2010/main" val="36594143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Draft</a:t>
            </a:r>
            <a:endParaRPr lang="en-US" dirty="0"/>
          </a:p>
        </p:txBody>
      </p:sp>
      <p:pic>
        <p:nvPicPr>
          <p:cNvPr id="8" name="Picture 7" descr="img_5114.jpg"/>
          <p:cNvPicPr>
            <a:picLocks noChangeAspect="1"/>
          </p:cNvPicPr>
          <p:nvPr/>
        </p:nvPicPr>
        <p:blipFill rotWithShape="1">
          <a:blip r:embed="rId3" cstate="print">
            <a:extLst>
              <a:ext uri="{28A0092B-C50C-407E-A947-70E740481C1C}">
                <a14:useLocalDpi xmlns:a14="http://schemas.microsoft.com/office/drawing/2010/main" val="0"/>
              </a:ext>
            </a:extLst>
          </a:blip>
          <a:srcRect t="8365" b="4167"/>
          <a:stretch/>
        </p:blipFill>
        <p:spPr>
          <a:xfrm>
            <a:off x="57595" y="1000364"/>
            <a:ext cx="9144000" cy="5332089"/>
          </a:xfrm>
          <a:prstGeom prst="rect">
            <a:avLst/>
          </a:prstGeom>
        </p:spPr>
      </p:pic>
      <p:sp>
        <p:nvSpPr>
          <p:cNvPr id="9" name="Rectangle 8"/>
          <p:cNvSpPr/>
          <p:nvPr/>
        </p:nvSpPr>
        <p:spPr>
          <a:xfrm>
            <a:off x="-1" y="1000361"/>
            <a:ext cx="5103266" cy="5312650"/>
          </a:xfrm>
          <a:prstGeom prst="rect">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a:buChar char="•"/>
            </a:pPr>
            <a:r>
              <a:rPr lang="en-US" sz="3600" dirty="0" smtClean="0">
                <a:latin typeface="Arial" pitchFamily="34" charset="0"/>
                <a:cs typeface="Arial" pitchFamily="34" charset="0"/>
              </a:rPr>
              <a:t>Best college players get drafted in NFL one time each year</a:t>
            </a:r>
          </a:p>
          <a:p>
            <a:pPr marL="171450" indent="-171450">
              <a:buFont typeface="Arial"/>
              <a:buChar char="•"/>
            </a:pPr>
            <a:endParaRPr lang="en-US" sz="3600" dirty="0" smtClean="0">
              <a:latin typeface="Arial" pitchFamily="34" charset="0"/>
              <a:cs typeface="Arial" pitchFamily="34" charset="0"/>
            </a:endParaRPr>
          </a:p>
          <a:p>
            <a:pPr marL="171450" indent="-171450">
              <a:buFont typeface="Arial"/>
              <a:buChar char="•"/>
            </a:pPr>
            <a:r>
              <a:rPr lang="en-US" sz="3600" dirty="0" smtClean="0">
                <a:latin typeface="Arial" pitchFamily="34" charset="0"/>
                <a:cs typeface="Arial" pitchFamily="34" charset="0"/>
              </a:rPr>
              <a:t>Multiple rounds. Teams get one pick per round.  Last place team picks first</a:t>
            </a:r>
          </a:p>
        </p:txBody>
      </p:sp>
    </p:spTree>
    <p:extLst>
      <p:ext uri="{BB962C8B-B14F-4D97-AF65-F5344CB8AC3E}">
        <p14:creationId xmlns:p14="http://schemas.microsoft.com/office/powerpoint/2010/main" val="24354094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Draft Influencers</a:t>
            </a:r>
            <a:endParaRPr lang="en-US" dirty="0"/>
          </a:p>
        </p:txBody>
      </p:sp>
      <p:pic>
        <p:nvPicPr>
          <p:cNvPr id="4" name="Picture 3" descr="nfl_e_manziel_graphic_b1_576x324.jpg"/>
          <p:cNvPicPr>
            <a:picLocks noChangeAspect="1"/>
          </p:cNvPicPr>
          <p:nvPr/>
        </p:nvPicPr>
        <p:blipFill rotWithShape="1">
          <a:blip r:embed="rId3">
            <a:extLst>
              <a:ext uri="{28A0092B-C50C-407E-A947-70E740481C1C}">
                <a14:useLocalDpi xmlns:a14="http://schemas.microsoft.com/office/drawing/2010/main" val="0"/>
              </a:ext>
            </a:extLst>
          </a:blip>
          <a:srcRect r="1981"/>
          <a:stretch/>
        </p:blipFill>
        <p:spPr>
          <a:xfrm>
            <a:off x="4344314" y="3884370"/>
            <a:ext cx="3868353" cy="2219928"/>
          </a:xfrm>
          <a:prstGeom prst="rect">
            <a:avLst/>
          </a:prstGeom>
        </p:spPr>
      </p:pic>
      <p:pic>
        <p:nvPicPr>
          <p:cNvPr id="5" name="Picture 4" descr="brandt.190.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6726" y="3732582"/>
            <a:ext cx="1921466" cy="2427115"/>
          </a:xfrm>
          <a:prstGeom prst="rect">
            <a:avLst/>
          </a:prstGeom>
        </p:spPr>
      </p:pic>
      <p:pic>
        <p:nvPicPr>
          <p:cNvPr id="6" name="Picture 5" descr="images.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5985" y="1152150"/>
            <a:ext cx="3810000" cy="2133600"/>
          </a:xfrm>
          <a:prstGeom prst="rect">
            <a:avLst/>
          </a:prstGeom>
        </p:spPr>
      </p:pic>
      <p:pic>
        <p:nvPicPr>
          <p:cNvPr id="7" name="Picture 6" descr="26draft-nfl-1-img-articleLarge.jpg"/>
          <p:cNvPicPr>
            <a:picLocks noChangeAspect="1"/>
          </p:cNvPicPr>
          <p:nvPr/>
        </p:nvPicPr>
        <p:blipFill rotWithShape="1">
          <a:blip r:embed="rId6">
            <a:extLst>
              <a:ext uri="{28A0092B-C50C-407E-A947-70E740481C1C}">
                <a14:useLocalDpi xmlns:a14="http://schemas.microsoft.com/office/drawing/2010/main" val="0"/>
              </a:ext>
            </a:extLst>
          </a:blip>
          <a:srcRect r="1266" b="4344"/>
          <a:stretch/>
        </p:blipFill>
        <p:spPr>
          <a:xfrm>
            <a:off x="4344315" y="1152152"/>
            <a:ext cx="3896574" cy="2516739"/>
          </a:xfrm>
          <a:prstGeom prst="rect">
            <a:avLst/>
          </a:prstGeom>
        </p:spPr>
      </p:pic>
      <p:sp>
        <p:nvSpPr>
          <p:cNvPr id="11" name="Rectangle 10"/>
          <p:cNvSpPr/>
          <p:nvPr/>
        </p:nvSpPr>
        <p:spPr>
          <a:xfrm>
            <a:off x="245986" y="3201315"/>
            <a:ext cx="3870645" cy="4553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latin typeface="Arial" pitchFamily="34" charset="0"/>
                <a:cs typeface="Arial" pitchFamily="34" charset="0"/>
              </a:rPr>
              <a:t>Team Needs</a:t>
            </a:r>
            <a:endParaRPr lang="en-US" sz="2000" b="1" dirty="0">
              <a:latin typeface="Arial" pitchFamily="34" charset="0"/>
              <a:cs typeface="Arial" pitchFamily="34" charset="0"/>
            </a:endParaRPr>
          </a:p>
        </p:txBody>
      </p:sp>
      <p:sp>
        <p:nvSpPr>
          <p:cNvPr id="12" name="Rectangle 11"/>
          <p:cNvSpPr/>
          <p:nvPr/>
        </p:nvSpPr>
        <p:spPr>
          <a:xfrm>
            <a:off x="4344316" y="3201315"/>
            <a:ext cx="3877055" cy="4553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latin typeface="Arial" pitchFamily="34" charset="0"/>
                <a:cs typeface="Arial" pitchFamily="34" charset="0"/>
              </a:rPr>
              <a:t>Team Pick Order</a:t>
            </a:r>
            <a:endParaRPr lang="en-US" sz="2000" b="1" dirty="0">
              <a:latin typeface="Arial" pitchFamily="34" charset="0"/>
              <a:cs typeface="Arial" pitchFamily="34" charset="0"/>
            </a:endParaRPr>
          </a:p>
        </p:txBody>
      </p:sp>
      <p:sp>
        <p:nvSpPr>
          <p:cNvPr id="13" name="Rectangle 12"/>
          <p:cNvSpPr/>
          <p:nvPr/>
        </p:nvSpPr>
        <p:spPr>
          <a:xfrm>
            <a:off x="245986" y="6085325"/>
            <a:ext cx="3870645" cy="4553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latin typeface="Arial" pitchFamily="34" charset="0"/>
                <a:cs typeface="Arial" pitchFamily="34" charset="0"/>
              </a:rPr>
              <a:t>Expert Opinions</a:t>
            </a:r>
            <a:endParaRPr lang="en-US" sz="2000" b="1" dirty="0">
              <a:latin typeface="Arial" pitchFamily="34" charset="0"/>
              <a:cs typeface="Arial" pitchFamily="34" charset="0"/>
            </a:endParaRPr>
          </a:p>
        </p:txBody>
      </p:sp>
      <p:sp>
        <p:nvSpPr>
          <p:cNvPr id="14" name="Rectangle 13"/>
          <p:cNvSpPr/>
          <p:nvPr/>
        </p:nvSpPr>
        <p:spPr>
          <a:xfrm>
            <a:off x="4344316" y="6085325"/>
            <a:ext cx="3870645" cy="4553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latin typeface="Arial" pitchFamily="34" charset="0"/>
                <a:cs typeface="Arial" pitchFamily="34" charset="0"/>
              </a:rPr>
              <a:t>Player Stats</a:t>
            </a:r>
            <a:endParaRPr lang="en-US" sz="2000" b="1" dirty="0">
              <a:latin typeface="Arial" pitchFamily="34" charset="0"/>
              <a:cs typeface="Arial" pitchFamily="34" charset="0"/>
            </a:endParaRPr>
          </a:p>
        </p:txBody>
      </p:sp>
    </p:spTree>
    <p:extLst>
      <p:ext uri="{BB962C8B-B14F-4D97-AF65-F5344CB8AC3E}">
        <p14:creationId xmlns:p14="http://schemas.microsoft.com/office/powerpoint/2010/main" val="21373902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Objective</a:t>
            </a:r>
            <a:endParaRPr lang="en-US" dirty="0"/>
          </a:p>
        </p:txBody>
      </p:sp>
      <p:pic>
        <p:nvPicPr>
          <p:cNvPr id="5" name="Picture 4" descr="Class_Photo.jpg"/>
          <p:cNvPicPr>
            <a:picLocks noChangeAspect="1"/>
          </p:cNvPicPr>
          <p:nvPr/>
        </p:nvPicPr>
        <p:blipFill rotWithShape="1">
          <a:blip r:embed="rId2">
            <a:alphaModFix amt="27000"/>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val="0"/>
              </a:ext>
            </a:extLst>
          </a:blip>
          <a:srcRect l="5937" t="20359" r="4444" b="14425"/>
          <a:stretch/>
        </p:blipFill>
        <p:spPr>
          <a:xfrm>
            <a:off x="0" y="1043844"/>
            <a:ext cx="9144000" cy="5117376"/>
          </a:xfrm>
          <a:prstGeom prst="rect">
            <a:avLst/>
          </a:prstGeom>
          <a:ln>
            <a:noFill/>
          </a:ln>
        </p:spPr>
      </p:pic>
      <p:sp>
        <p:nvSpPr>
          <p:cNvPr id="8" name="Rectangle 7"/>
          <p:cNvSpPr/>
          <p:nvPr/>
        </p:nvSpPr>
        <p:spPr>
          <a:xfrm>
            <a:off x="1536201" y="2214681"/>
            <a:ext cx="6460225" cy="3785652"/>
          </a:xfrm>
          <a:prstGeom prst="rect">
            <a:avLst/>
          </a:prstGeom>
        </p:spPr>
        <p:txBody>
          <a:bodyPr wrap="square">
            <a:spAutoFit/>
          </a:bodyPr>
          <a:lstStyle/>
          <a:p>
            <a:pPr algn="ctr"/>
            <a:r>
              <a:rPr lang="en-US" sz="4000" b="1" dirty="0">
                <a:solidFill>
                  <a:schemeClr val="accent2"/>
                </a:solidFill>
              </a:rPr>
              <a:t>Predict the first round of the 2014 NFL Draft using quantitative analysis based on team need and player rankings</a:t>
            </a:r>
          </a:p>
          <a:p>
            <a:pPr algn="ctr"/>
            <a:endParaRPr lang="en-US" sz="4000" b="1" dirty="0">
              <a:solidFill>
                <a:schemeClr val="accent2"/>
              </a:solidFill>
            </a:endParaRPr>
          </a:p>
        </p:txBody>
      </p:sp>
    </p:spTree>
    <p:extLst>
      <p:ext uri="{BB962C8B-B14F-4D97-AF65-F5344CB8AC3E}">
        <p14:creationId xmlns:p14="http://schemas.microsoft.com/office/powerpoint/2010/main" val="40136846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Tree>
    <p:extLst>
      <p:ext uri="{BB962C8B-B14F-4D97-AF65-F5344CB8AC3E}">
        <p14:creationId xmlns:p14="http://schemas.microsoft.com/office/powerpoint/2010/main" val="325342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lnSpcReduction="10000"/>
          </a:bodyPr>
          <a:lstStyle/>
          <a:p>
            <a:r>
              <a:rPr lang="en-US" dirty="0"/>
              <a:t>Objective Function:  </a:t>
            </a:r>
            <a:r>
              <a:rPr lang="en-US" b="0" dirty="0"/>
              <a:t>Maximize the value of each draft pick</a:t>
            </a:r>
          </a:p>
          <a:p>
            <a:endParaRPr lang="en-US" dirty="0">
              <a:solidFill>
                <a:schemeClr val="tx2"/>
              </a:solidFill>
            </a:endParaRPr>
          </a:p>
          <a:p>
            <a:pPr algn="ctr"/>
            <a:r>
              <a:rPr lang="en-US" dirty="0" smtClean="0">
                <a:solidFill>
                  <a:srgbClr val="0D67B5"/>
                </a:solidFill>
              </a:rPr>
              <a:t>Pick </a:t>
            </a:r>
            <a:r>
              <a:rPr lang="en-US" dirty="0">
                <a:solidFill>
                  <a:srgbClr val="0D67B5"/>
                </a:solidFill>
              </a:rPr>
              <a:t>Value = (W1</a:t>
            </a:r>
            <a:r>
              <a:rPr lang="en-US" dirty="0" smtClean="0">
                <a:solidFill>
                  <a:srgbClr val="0D67B5"/>
                </a:solidFill>
              </a:rPr>
              <a:t>)Player Value </a:t>
            </a:r>
            <a:r>
              <a:rPr lang="en-US" dirty="0">
                <a:solidFill>
                  <a:srgbClr val="0D67B5"/>
                </a:solidFill>
              </a:rPr>
              <a:t>+ (W2</a:t>
            </a:r>
            <a:r>
              <a:rPr lang="en-US" dirty="0" smtClean="0">
                <a:solidFill>
                  <a:srgbClr val="0D67B5"/>
                </a:solidFill>
              </a:rPr>
              <a:t>)Team Need</a:t>
            </a:r>
            <a:endParaRPr lang="en-US" dirty="0">
              <a:solidFill>
                <a:srgbClr val="0D67B5"/>
              </a:solidFill>
            </a:endParaRPr>
          </a:p>
          <a:p>
            <a:endParaRPr lang="en-US" dirty="0"/>
          </a:p>
          <a:p>
            <a:r>
              <a:rPr lang="en-US" b="0" dirty="0" smtClean="0"/>
              <a:t>Pick </a:t>
            </a:r>
            <a:r>
              <a:rPr lang="en-US" b="0" dirty="0"/>
              <a:t>Value = total value the chosen player adds to the choosing team</a:t>
            </a:r>
          </a:p>
          <a:p>
            <a:r>
              <a:rPr lang="en-US" b="0" dirty="0" smtClean="0"/>
              <a:t>Player Value </a:t>
            </a:r>
            <a:r>
              <a:rPr lang="en-US" b="0" dirty="0"/>
              <a:t>= player “value” independent of position, a weighted average of professional player rankings</a:t>
            </a:r>
          </a:p>
          <a:p>
            <a:r>
              <a:rPr lang="en-US" b="0" dirty="0" smtClean="0"/>
              <a:t>Team Need </a:t>
            </a:r>
            <a:r>
              <a:rPr lang="en-US" b="0" dirty="0"/>
              <a:t>= team specific need for position</a:t>
            </a:r>
          </a:p>
          <a:p>
            <a:r>
              <a:rPr lang="en-US" b="0" dirty="0"/>
              <a:t>W1 = importance of player value, random weighting from 0-1</a:t>
            </a:r>
          </a:p>
          <a:p>
            <a:r>
              <a:rPr lang="en-US" b="0" dirty="0"/>
              <a:t>W2 = importance of team specific need for position, random weighting from  0-1</a:t>
            </a:r>
          </a:p>
          <a:p>
            <a:endParaRPr lang="en-US" dirty="0"/>
          </a:p>
          <a:p>
            <a:r>
              <a:rPr lang="en-US" dirty="0"/>
              <a:t>Constraints:</a:t>
            </a:r>
          </a:p>
          <a:p>
            <a:r>
              <a:rPr lang="en-US" b="0" dirty="0"/>
              <a:t>Each team picks in order of draft number (based on prior season record)</a:t>
            </a:r>
          </a:p>
          <a:p>
            <a:r>
              <a:rPr lang="en-US" b="0" dirty="0"/>
              <a:t>Each team chooses one player per pick</a:t>
            </a:r>
          </a:p>
          <a:p>
            <a:r>
              <a:rPr lang="en-US" b="0" dirty="0"/>
              <a:t>Only unpicked players may be chosen</a:t>
            </a:r>
          </a:p>
        </p:txBody>
      </p:sp>
      <p:sp>
        <p:nvSpPr>
          <p:cNvPr id="3" name="Title 2"/>
          <p:cNvSpPr>
            <a:spLocks noGrp="1"/>
          </p:cNvSpPr>
          <p:nvPr>
            <p:ph type="title"/>
          </p:nvPr>
        </p:nvSpPr>
        <p:spPr/>
        <p:txBody>
          <a:bodyPr/>
          <a:lstStyle/>
          <a:p>
            <a:r>
              <a:rPr lang="en-US" dirty="0" smtClean="0"/>
              <a:t>Method</a:t>
            </a:r>
            <a:endParaRPr lang="en-US" dirty="0"/>
          </a:p>
        </p:txBody>
      </p:sp>
    </p:spTree>
    <p:extLst>
      <p:ext uri="{BB962C8B-B14F-4D97-AF65-F5344CB8AC3E}">
        <p14:creationId xmlns:p14="http://schemas.microsoft.com/office/powerpoint/2010/main" val="3738470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lnSpcReduction="10000"/>
          </a:bodyPr>
          <a:lstStyle/>
          <a:p>
            <a:r>
              <a:rPr lang="en-US" dirty="0" smtClean="0"/>
              <a:t>Team Need</a:t>
            </a:r>
          </a:p>
          <a:p>
            <a:r>
              <a:rPr lang="en-US" b="0" dirty="0" smtClean="0"/>
              <a:t>Top 5 positions needed according to </a:t>
            </a:r>
            <a:r>
              <a:rPr lang="en-US" b="0" dirty="0" err="1" smtClean="0"/>
              <a:t>NFL.com</a:t>
            </a:r>
            <a:r>
              <a:rPr lang="en-US" b="0" dirty="0" smtClean="0"/>
              <a:t> and </a:t>
            </a:r>
            <a:r>
              <a:rPr lang="en-US" b="0" dirty="0" err="1" smtClean="0"/>
              <a:t>Bleecher</a:t>
            </a:r>
            <a:r>
              <a:rPr lang="en-US" b="0" dirty="0" smtClean="0"/>
              <a:t> Report, ranked from 1 (low need) to 5 (high need)</a:t>
            </a:r>
          </a:p>
          <a:p>
            <a:endParaRPr lang="en-US" b="0" dirty="0"/>
          </a:p>
          <a:p>
            <a:r>
              <a:rPr lang="en-US" dirty="0" smtClean="0"/>
              <a:t>Independent Player Value</a:t>
            </a:r>
          </a:p>
          <a:p>
            <a:r>
              <a:rPr lang="en-US" b="0" u="sng" dirty="0" smtClean="0"/>
              <a:t>Top Down Player Ranking </a:t>
            </a:r>
            <a:r>
              <a:rPr lang="en-US" b="0" dirty="0" smtClean="0"/>
              <a:t>calculated using an average of 2014 Draft rankings from:</a:t>
            </a:r>
          </a:p>
          <a:p>
            <a:pPr lvl="1"/>
            <a:r>
              <a:rPr lang="en-US" b="0" dirty="0" err="1" smtClean="0"/>
              <a:t>NFL.com</a:t>
            </a:r>
            <a:r>
              <a:rPr lang="en-US" b="0" dirty="0" smtClean="0"/>
              <a:t> (Gil Brandt)</a:t>
            </a:r>
          </a:p>
          <a:p>
            <a:pPr lvl="1"/>
            <a:r>
              <a:rPr lang="en-US" b="0" dirty="0" err="1" smtClean="0"/>
              <a:t>NFL.com</a:t>
            </a:r>
            <a:r>
              <a:rPr lang="en-US" b="0" dirty="0" smtClean="0"/>
              <a:t> (Daniel Jeremiah)</a:t>
            </a:r>
          </a:p>
          <a:p>
            <a:pPr lvl="1"/>
            <a:r>
              <a:rPr lang="en-US" b="0" dirty="0" smtClean="0"/>
              <a:t>CBS</a:t>
            </a:r>
          </a:p>
          <a:p>
            <a:pPr lvl="1"/>
            <a:r>
              <a:rPr lang="en-US" b="0" dirty="0" smtClean="0"/>
              <a:t>ESPN</a:t>
            </a:r>
          </a:p>
          <a:p>
            <a:endParaRPr lang="en-US" b="0" dirty="0"/>
          </a:p>
          <a:p>
            <a:r>
              <a:rPr lang="en-US" b="0" u="sng" dirty="0" smtClean="0"/>
              <a:t>Bottom Up Player Value </a:t>
            </a:r>
            <a:r>
              <a:rPr lang="en-US" b="0" dirty="0" smtClean="0"/>
              <a:t>based on player’s stats in year before draft and players college strength of schedule taken from:</a:t>
            </a:r>
          </a:p>
          <a:p>
            <a:pPr lvl="1"/>
            <a:r>
              <a:rPr lang="en-US" b="0" dirty="0" smtClean="0"/>
              <a:t>Colley Rankings</a:t>
            </a:r>
          </a:p>
          <a:p>
            <a:pPr lvl="1"/>
            <a:r>
              <a:rPr lang="en-US" b="0" dirty="0" smtClean="0"/>
              <a:t>Prediction Machine</a:t>
            </a:r>
          </a:p>
          <a:p>
            <a:endParaRPr lang="en-US" b="0" dirty="0" smtClean="0"/>
          </a:p>
          <a:p>
            <a:endParaRPr lang="en-US" b="0" dirty="0"/>
          </a:p>
          <a:p>
            <a:endParaRPr lang="en-US" b="0" dirty="0" smtClean="0"/>
          </a:p>
        </p:txBody>
      </p:sp>
      <p:sp>
        <p:nvSpPr>
          <p:cNvPr id="3" name="Title 2"/>
          <p:cNvSpPr>
            <a:spLocks noGrp="1"/>
          </p:cNvSpPr>
          <p:nvPr>
            <p:ph type="title"/>
          </p:nvPr>
        </p:nvSpPr>
        <p:spPr/>
        <p:txBody>
          <a:bodyPr/>
          <a:lstStyle/>
          <a:p>
            <a:r>
              <a:rPr lang="en-US" dirty="0" smtClean="0"/>
              <a:t>Data</a:t>
            </a:r>
            <a:endParaRPr lang="en-US" dirty="0"/>
          </a:p>
        </p:txBody>
      </p:sp>
    </p:spTree>
    <p:extLst>
      <p:ext uri="{BB962C8B-B14F-4D97-AF65-F5344CB8AC3E}">
        <p14:creationId xmlns:p14="http://schemas.microsoft.com/office/powerpoint/2010/main" val="2033461127"/>
      </p:ext>
    </p:extLst>
  </p:cSld>
  <p:clrMapOvr>
    <a:masterClrMapping/>
  </p:clrMapOvr>
  <p:timing>
    <p:tnLst>
      <p:par>
        <p:cTn id="1" dur="indefinite" restart="never" nodeType="tmRoot"/>
      </p:par>
    </p:tnLst>
  </p:timing>
</p:sld>
</file>

<file path=ppt/theme/theme1.xml><?xml version="1.0" encoding="utf-8"?>
<a:theme xmlns:a="http://schemas.openxmlformats.org/drawingml/2006/main" name="CC_NA_Template_2010">
  <a:themeElements>
    <a:clrScheme name="Custom 8">
      <a:dk1>
        <a:srgbClr val="000000"/>
      </a:dk1>
      <a:lt1>
        <a:srgbClr val="D4D5D6"/>
      </a:lt1>
      <a:dk2>
        <a:srgbClr val="CF031F"/>
      </a:dk2>
      <a:lt2>
        <a:srgbClr val="FFFFFF"/>
      </a:lt2>
      <a:accent1>
        <a:srgbClr val="042F6A"/>
      </a:accent1>
      <a:accent2>
        <a:srgbClr val="CF031F"/>
      </a:accent2>
      <a:accent3>
        <a:srgbClr val="0D67B5"/>
      </a:accent3>
      <a:accent4>
        <a:srgbClr val="7DCEF6"/>
      </a:accent4>
      <a:accent5>
        <a:srgbClr val="4A1317"/>
      </a:accent5>
      <a:accent6>
        <a:srgbClr val="730209"/>
      </a:accent6>
      <a:hlink>
        <a:srgbClr val="0000FF"/>
      </a:hlink>
      <a:folHlink>
        <a:srgbClr val="80008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spPr>
      <a:bodyPr rtlCol="0" anchor="ctr"/>
      <a:lstStyle>
        <a:defPPr algn="ctr">
          <a:defRPr sz="1200" dirty="0">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spcAft>
            <a:spcPts val="600"/>
          </a:spcAft>
          <a:defRPr sz="1200" dirty="0" err="1" smtClean="0">
            <a:latin typeface="Arial" pitchFamily="34" charset="0"/>
            <a:cs typeface="Arial"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9770</TotalTime>
  <Words>1769</Words>
  <Application>Microsoft Office PowerPoint</Application>
  <PresentationFormat>On-screen Show (4:3)</PresentationFormat>
  <Paragraphs>312</Paragraphs>
  <Slides>28</Slides>
  <Notes>10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CC_NA_Template_2010</vt:lpstr>
      <vt:lpstr>PowerPoint Presentation</vt:lpstr>
      <vt:lpstr>Agenda</vt:lpstr>
      <vt:lpstr>Background</vt:lpstr>
      <vt:lpstr>The Draft</vt:lpstr>
      <vt:lpstr>Draft Influencers</vt:lpstr>
      <vt:lpstr>Objective</vt:lpstr>
      <vt:lpstr>Method</vt:lpstr>
      <vt:lpstr>Method</vt:lpstr>
      <vt:lpstr>Data</vt:lpstr>
      <vt:lpstr>Assumptions &amp; Simplifications</vt:lpstr>
      <vt:lpstr>Under the Hood</vt:lpstr>
      <vt:lpstr>Under the Hood</vt:lpstr>
      <vt:lpstr>Under the Hood</vt:lpstr>
      <vt:lpstr>Simulation</vt:lpstr>
      <vt:lpstr>Results</vt:lpstr>
      <vt:lpstr>Results – Beginning of Draft Top Down</vt:lpstr>
      <vt:lpstr>Results – Middle of Draft Top Down</vt:lpstr>
      <vt:lpstr>Results – End of Draft Top Down</vt:lpstr>
      <vt:lpstr>Incorporating Stats in Player Value</vt:lpstr>
      <vt:lpstr>Z-scores in Player Value</vt:lpstr>
      <vt:lpstr>Results – Beginning of Draft Bottom Up</vt:lpstr>
      <vt:lpstr>Results – Middle of Draft Bottom Up</vt:lpstr>
      <vt:lpstr>Results – End of Draft Bottom Up</vt:lpstr>
      <vt:lpstr>Implications &amp; Conclusions</vt:lpstr>
      <vt:lpstr>Implications</vt:lpstr>
      <vt:lpstr>Full 1st Round of Draft</vt:lpstr>
      <vt:lpstr>Full 1st Round of Draft</vt:lpstr>
      <vt:lpstr>Full 1st Round of Draft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Balls Deep</dc:title>
  <dc:creator>David</dc:creator>
  <cp:lastModifiedBy>Richard Bondi</cp:lastModifiedBy>
  <cp:revision>241</cp:revision>
  <dcterms:created xsi:type="dcterms:W3CDTF">2013-12-15T22:00:10Z</dcterms:created>
  <dcterms:modified xsi:type="dcterms:W3CDTF">2014-04-28T12:47:55Z</dcterms:modified>
</cp:coreProperties>
</file>